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81" r:id="rId11"/>
    <p:sldId id="282" r:id="rId12"/>
    <p:sldId id="276" r:id="rId13"/>
    <p:sldId id="275" r:id="rId14"/>
    <p:sldId id="274" r:id="rId15"/>
    <p:sldId id="266" r:id="rId16"/>
    <p:sldId id="271" r:id="rId17"/>
    <p:sldId id="272" r:id="rId18"/>
    <p:sldId id="277" r:id="rId19"/>
    <p:sldId id="273" r:id="rId20"/>
    <p:sldId id="267" r:id="rId21"/>
    <p:sldId id="279" r:id="rId22"/>
    <p:sldId id="284" r:id="rId23"/>
    <p:sldId id="286" r:id="rId24"/>
    <p:sldId id="278" r:id="rId25"/>
    <p:sldId id="285" r:id="rId26"/>
    <p:sldId id="268" r:id="rId27"/>
    <p:sldId id="280" r:id="rId28"/>
    <p:sldId id="269" r:id="rId29"/>
    <p:sldId id="283" r:id="rId30"/>
    <p:sldId id="27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87C-69AE-4BD7-B07F-D20D2E5C46A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B7A3-3E99-434C-AD49-4C28BD3A3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87C-69AE-4BD7-B07F-D20D2E5C46A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B7A3-3E99-434C-AD49-4C28BD3A3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87C-69AE-4BD7-B07F-D20D2E5C46A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B7A3-3E99-434C-AD49-4C28BD3A3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87C-69AE-4BD7-B07F-D20D2E5C46A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B7A3-3E99-434C-AD49-4C28BD3A3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87C-69AE-4BD7-B07F-D20D2E5C46A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B7A3-3E99-434C-AD49-4C28BD3A3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87C-69AE-4BD7-B07F-D20D2E5C46A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B7A3-3E99-434C-AD49-4C28BD3A3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87C-69AE-4BD7-B07F-D20D2E5C46A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B7A3-3E99-434C-AD49-4C28BD3A3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87C-69AE-4BD7-B07F-D20D2E5C46A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B7A3-3E99-434C-AD49-4C28BD3A3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87C-69AE-4BD7-B07F-D20D2E5C46A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B7A3-3E99-434C-AD49-4C28BD3A3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87C-69AE-4BD7-B07F-D20D2E5C46A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B7A3-3E99-434C-AD49-4C28BD3A3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87C-69AE-4BD7-B07F-D20D2E5C46A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B7A3-3E99-434C-AD49-4C28BD3A3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BD7A87C-69AE-4BD7-B07F-D20D2E5C46A9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ECB7A3-3E99-434C-AD49-4C28BD3A3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857232"/>
            <a:ext cx="7500990" cy="3286148"/>
          </a:xfrm>
        </p:spPr>
        <p:txBody>
          <a:bodyPr>
            <a:normAutofit/>
          </a:bodyPr>
          <a:lstStyle/>
          <a:p>
            <a:pPr algn="ctr"/>
            <a:r>
              <a:rPr lang="uk-UA" sz="4900" b="1" dirty="0" smtClean="0">
                <a:solidFill>
                  <a:srgbClr val="C00000"/>
                </a:solidFill>
              </a:rPr>
              <a:t>Інтерактивні форми навчання української мови як іноземної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214818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Ніна Василенко</a:t>
            </a:r>
            <a:endParaRPr lang="ru-RU" dirty="0" smtClean="0"/>
          </a:p>
          <a:p>
            <a:pPr algn="ctr"/>
            <a:r>
              <a:rPr lang="uk-UA" dirty="0" smtClean="0"/>
              <a:t>Черкаський  державний технологічний університет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Хто я? Що 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Я істота /неістота?</a:t>
            </a:r>
          </a:p>
          <a:p>
            <a:r>
              <a:rPr lang="uk-UA" dirty="0" smtClean="0"/>
              <a:t>Мене читають/ їдять/ </a:t>
            </a:r>
            <a:r>
              <a:rPr lang="uk-UA" dirty="0" err="1" smtClean="0"/>
              <a:t>п”ють</a:t>
            </a:r>
            <a:r>
              <a:rPr lang="uk-UA" dirty="0" smtClean="0"/>
              <a:t>?</a:t>
            </a:r>
          </a:p>
          <a:p>
            <a:r>
              <a:rPr lang="uk-UA" dirty="0" smtClean="0"/>
              <a:t>Я страва/ овочі/ фрукти?</a:t>
            </a:r>
          </a:p>
          <a:p>
            <a:r>
              <a:rPr lang="uk-UA" dirty="0" smtClean="0"/>
              <a:t>Я червоний/зелений/ помаранчевий?</a:t>
            </a:r>
          </a:p>
          <a:p>
            <a:r>
              <a:rPr lang="uk-UA" dirty="0" smtClean="0"/>
              <a:t>Я помідор?</a:t>
            </a:r>
            <a:endParaRPr lang="ru-RU" dirty="0"/>
          </a:p>
        </p:txBody>
      </p:sp>
      <p:pic>
        <p:nvPicPr>
          <p:cNvPr id="11266" name="Picture 2" descr="C:\Users\Home\Desktop\відмінки\17302fbab8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3929090" cy="3365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Хто я? Що 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0" y="1643050"/>
            <a:ext cx="2932928" cy="4544390"/>
          </a:xfrm>
        </p:spPr>
        <p:txBody>
          <a:bodyPr/>
          <a:lstStyle/>
          <a:p>
            <a:r>
              <a:rPr lang="uk-UA" dirty="0" smtClean="0"/>
              <a:t>Я істота / неістота?</a:t>
            </a:r>
          </a:p>
          <a:p>
            <a:r>
              <a:rPr lang="uk-UA" dirty="0" smtClean="0"/>
              <a:t>Я тварина / людина?</a:t>
            </a:r>
          </a:p>
          <a:p>
            <a:r>
              <a:rPr lang="uk-UA" dirty="0" smtClean="0"/>
              <a:t>У мене є крила/ лапи/ хвіст/ вуса?</a:t>
            </a:r>
          </a:p>
          <a:p>
            <a:r>
              <a:rPr lang="uk-UA" dirty="0" smtClean="0"/>
              <a:t>Я кіт?</a:t>
            </a:r>
            <a:endParaRPr lang="ru-RU" dirty="0"/>
          </a:p>
        </p:txBody>
      </p:sp>
      <p:pic>
        <p:nvPicPr>
          <p:cNvPr id="12290" name="Picture 2" descr="C:\Users\Home\Desktop\відмінки\koshki-odni-doma-1170x7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29829"/>
          <a:stretch>
            <a:fillRect/>
          </a:stretch>
        </p:blipFill>
        <p:spPr bwMode="auto">
          <a:xfrm>
            <a:off x="1214414" y="1857364"/>
            <a:ext cx="4572032" cy="4271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Я мию посуд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Home\Desktop\відмінки\images (38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858020"/>
            <a:ext cx="4500594" cy="404640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786446" y="1428736"/>
            <a:ext cx="3147242" cy="475870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Я беру брудну тарілку</a:t>
            </a:r>
          </a:p>
          <a:p>
            <a:r>
              <a:rPr lang="uk-UA" dirty="0" smtClean="0"/>
              <a:t>Я беру мочалку</a:t>
            </a:r>
          </a:p>
          <a:p>
            <a:r>
              <a:rPr lang="uk-UA" dirty="0" smtClean="0"/>
              <a:t>Я беру миючий розчин</a:t>
            </a:r>
          </a:p>
          <a:p>
            <a:r>
              <a:rPr lang="uk-UA" dirty="0" smtClean="0"/>
              <a:t>Я мию тарілку</a:t>
            </a:r>
          </a:p>
          <a:p>
            <a:r>
              <a:rPr lang="uk-UA" dirty="0" smtClean="0"/>
              <a:t>Я беру брудну чашку</a:t>
            </a:r>
          </a:p>
          <a:p>
            <a:r>
              <a:rPr lang="uk-UA" dirty="0" smtClean="0"/>
              <a:t>Я витираю чисту тарілку</a:t>
            </a:r>
          </a:p>
          <a:p>
            <a:r>
              <a:rPr lang="uk-UA" dirty="0" smtClean="0"/>
              <a:t>Я витираю чисту чашку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Я ліплю вареники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929322" y="1524000"/>
            <a:ext cx="3004366" cy="454820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Я беру тарілку</a:t>
            </a:r>
          </a:p>
          <a:p>
            <a:r>
              <a:rPr lang="uk-UA" dirty="0" smtClean="0"/>
              <a:t>Я беру борошно</a:t>
            </a:r>
          </a:p>
          <a:p>
            <a:r>
              <a:rPr lang="uk-UA" dirty="0" smtClean="0"/>
              <a:t>Я беру яйце</a:t>
            </a:r>
          </a:p>
          <a:p>
            <a:r>
              <a:rPr lang="uk-UA" dirty="0" smtClean="0"/>
              <a:t>Я беру молоко</a:t>
            </a:r>
          </a:p>
          <a:p>
            <a:r>
              <a:rPr lang="uk-UA" dirty="0" smtClean="0"/>
              <a:t>Я змішую інгредієнти</a:t>
            </a:r>
          </a:p>
          <a:p>
            <a:r>
              <a:rPr lang="uk-UA" dirty="0" smtClean="0"/>
              <a:t>Я розкачую тісто</a:t>
            </a:r>
          </a:p>
          <a:p>
            <a:r>
              <a:rPr lang="uk-UA" dirty="0" smtClean="0"/>
              <a:t>Я ліплю смачні вареники</a:t>
            </a:r>
            <a:endParaRPr lang="ru-RU" dirty="0"/>
          </a:p>
        </p:txBody>
      </p:sp>
      <p:pic>
        <p:nvPicPr>
          <p:cNvPr id="7170" name="Picture 2" descr="C:\Users\Home\Desktop\відмінки\_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41301"/>
            <a:ext cx="4643470" cy="3814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Гра </a:t>
            </a:r>
            <a:r>
              <a:rPr lang="uk-UA" dirty="0" err="1" smtClean="0">
                <a:solidFill>
                  <a:srgbClr val="FF0000"/>
                </a:solidFill>
              </a:rPr>
              <a:t>“Не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err="1" smtClean="0">
                <a:solidFill>
                  <a:srgbClr val="FF0000"/>
                </a:solidFill>
              </a:rPr>
              <a:t>помилюсь”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Home\Desktop\відмінки\images (9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1640818"/>
            <a:ext cx="4286280" cy="430541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286512" y="1785926"/>
            <a:ext cx="2657468" cy="4449126"/>
          </a:xfrm>
        </p:spPr>
        <p:txBody>
          <a:bodyPr/>
          <a:lstStyle/>
          <a:p>
            <a:r>
              <a:rPr lang="uk-UA" dirty="0" smtClean="0"/>
              <a:t>лоб</a:t>
            </a:r>
          </a:p>
          <a:p>
            <a:r>
              <a:rPr lang="uk-UA" dirty="0" smtClean="0"/>
              <a:t>ніс</a:t>
            </a:r>
          </a:p>
          <a:p>
            <a:r>
              <a:rPr lang="uk-UA" dirty="0" smtClean="0"/>
              <a:t>рот</a:t>
            </a:r>
          </a:p>
          <a:p>
            <a:r>
              <a:rPr lang="uk-UA" dirty="0" smtClean="0"/>
              <a:t>язик</a:t>
            </a:r>
          </a:p>
          <a:p>
            <a:r>
              <a:rPr lang="uk-UA" dirty="0" smtClean="0"/>
              <a:t>вухо</a:t>
            </a:r>
          </a:p>
          <a:p>
            <a:r>
              <a:rPr lang="uk-UA" dirty="0" smtClean="0"/>
              <a:t>очі</a:t>
            </a:r>
          </a:p>
          <a:p>
            <a:r>
              <a:rPr lang="uk-UA" dirty="0" smtClean="0"/>
              <a:t>щоки</a:t>
            </a:r>
          </a:p>
          <a:p>
            <a:r>
              <a:rPr lang="uk-UA" dirty="0" smtClean="0"/>
              <a:t>волосся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Кластер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це графічна форма організації інформації, коли виділяються основні смислові одиниці, які фіксуються у вигляді схеми з позначенням усіх зв'язків між ними; </a:t>
            </a:r>
          </a:p>
          <a:p>
            <a:pPr algn="just"/>
            <a:r>
              <a:rPr lang="uk-UA" dirty="0" smtClean="0"/>
              <a:t>таке </a:t>
            </a:r>
            <a:r>
              <a:rPr lang="ru-RU" dirty="0" err="1" smtClean="0"/>
              <a:t>зображення</a:t>
            </a:r>
            <a:r>
              <a:rPr lang="ru-RU" dirty="0" smtClean="0"/>
              <a:t> 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систематизації</a:t>
            </a:r>
            <a:r>
              <a:rPr lang="ru-RU" dirty="0" smtClean="0"/>
              <a:t> та </a:t>
            </a:r>
            <a:r>
              <a:rPr lang="ru-RU" dirty="0" err="1" smtClean="0"/>
              <a:t>узагальненню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;</a:t>
            </a:r>
          </a:p>
          <a:p>
            <a:pPr algn="just"/>
            <a:r>
              <a:rPr lang="uk-UA" dirty="0" smtClean="0"/>
              <a:t> у лінгвістиці кластер сприймається як група семантично об’єднаних слів. Зазвичай головне й залежні слова співвідносяться як </a:t>
            </a:r>
            <a:r>
              <a:rPr lang="uk-UA" dirty="0" err="1" smtClean="0"/>
              <a:t>родо-видові</a:t>
            </a:r>
            <a:r>
              <a:rPr lang="uk-UA" dirty="0" smtClean="0"/>
              <a:t> поняття.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Що це?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Home\Desktop\відмінки\images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714488"/>
            <a:ext cx="5286412" cy="3959707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500826" y="1714488"/>
            <a:ext cx="2286016" cy="4357718"/>
          </a:xfrm>
        </p:spPr>
        <p:txBody>
          <a:bodyPr/>
          <a:lstStyle/>
          <a:p>
            <a:r>
              <a:rPr lang="uk-UA" dirty="0" smtClean="0"/>
              <a:t>морква</a:t>
            </a:r>
          </a:p>
          <a:p>
            <a:r>
              <a:rPr lang="uk-UA" dirty="0" smtClean="0"/>
              <a:t>кінь</a:t>
            </a:r>
          </a:p>
          <a:p>
            <a:r>
              <a:rPr lang="uk-UA" dirty="0" smtClean="0"/>
              <a:t>яблуко</a:t>
            </a:r>
          </a:p>
          <a:p>
            <a:r>
              <a:rPr lang="uk-UA" dirty="0" smtClean="0"/>
              <a:t>груша</a:t>
            </a:r>
          </a:p>
          <a:p>
            <a:r>
              <a:rPr lang="uk-UA" dirty="0" smtClean="0"/>
              <a:t>вишня</a:t>
            </a:r>
          </a:p>
          <a:p>
            <a:r>
              <a:rPr lang="uk-UA" dirty="0" smtClean="0"/>
              <a:t>лисиця</a:t>
            </a:r>
          </a:p>
          <a:p>
            <a:r>
              <a:rPr lang="uk-UA" dirty="0" smtClean="0"/>
              <a:t>теля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357818" y="350043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500562" y="3071810"/>
            <a:ext cx="192882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000232" y="2000240"/>
            <a:ext cx="4572032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143108" y="4071942"/>
            <a:ext cx="43577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Хто це?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388" y="1428736"/>
            <a:ext cx="2504300" cy="4758704"/>
          </a:xfrm>
        </p:spPr>
        <p:txBody>
          <a:bodyPr/>
          <a:lstStyle/>
          <a:p>
            <a:r>
              <a:rPr lang="uk-UA" dirty="0" smtClean="0"/>
              <a:t>   гриб</a:t>
            </a:r>
          </a:p>
          <a:p>
            <a:r>
              <a:rPr lang="uk-UA" dirty="0" smtClean="0"/>
              <a:t>   сонце</a:t>
            </a:r>
          </a:p>
          <a:p>
            <a:r>
              <a:rPr lang="uk-UA" dirty="0" smtClean="0"/>
              <a:t>   білка</a:t>
            </a:r>
          </a:p>
          <a:p>
            <a:r>
              <a:rPr lang="uk-UA" dirty="0" smtClean="0"/>
              <a:t>   дерево</a:t>
            </a:r>
          </a:p>
          <a:p>
            <a:r>
              <a:rPr lang="uk-UA" dirty="0" smtClean="0"/>
              <a:t>  заєць</a:t>
            </a:r>
          </a:p>
          <a:p>
            <a:r>
              <a:rPr lang="uk-UA" dirty="0" smtClean="0"/>
              <a:t>   метелик</a:t>
            </a:r>
            <a:endParaRPr lang="ru-RU" dirty="0"/>
          </a:p>
        </p:txBody>
      </p:sp>
      <p:pic>
        <p:nvPicPr>
          <p:cNvPr id="2050" name="Picture 2" descr="C:\Users\Home\Desktop\відмінки\images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5195421" cy="3891550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929190" y="4357694"/>
            <a:ext cx="100013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500694" y="2714620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000496" y="3786190"/>
            <a:ext cx="264320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357818" y="4214818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Цифри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6643702" y="1714488"/>
            <a:ext cx="2289986" cy="447295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один</a:t>
            </a:r>
          </a:p>
          <a:p>
            <a:r>
              <a:rPr lang="uk-UA" dirty="0" smtClean="0"/>
              <a:t>два</a:t>
            </a:r>
          </a:p>
          <a:p>
            <a:r>
              <a:rPr lang="uk-UA" dirty="0" smtClean="0"/>
              <a:t>три</a:t>
            </a:r>
          </a:p>
          <a:p>
            <a:r>
              <a:rPr lang="uk-UA" dirty="0" smtClean="0"/>
              <a:t>чотири</a:t>
            </a:r>
          </a:p>
          <a:p>
            <a:r>
              <a:rPr lang="uk-UA" dirty="0" err="1" smtClean="0"/>
              <a:t>п”ять</a:t>
            </a:r>
            <a:endParaRPr lang="uk-UA" dirty="0" smtClean="0"/>
          </a:p>
          <a:p>
            <a:r>
              <a:rPr lang="uk-UA" dirty="0" smtClean="0"/>
              <a:t>шість</a:t>
            </a:r>
          </a:p>
          <a:p>
            <a:r>
              <a:rPr lang="uk-UA" dirty="0" smtClean="0"/>
              <a:t>сім</a:t>
            </a:r>
          </a:p>
          <a:p>
            <a:r>
              <a:rPr lang="uk-UA" dirty="0" smtClean="0"/>
              <a:t>вісім</a:t>
            </a:r>
          </a:p>
          <a:p>
            <a:r>
              <a:rPr lang="uk-UA" dirty="0" err="1" smtClean="0"/>
              <a:t>дев”ять</a:t>
            </a:r>
            <a:endParaRPr lang="uk-UA" dirty="0" smtClean="0"/>
          </a:p>
          <a:p>
            <a:r>
              <a:rPr lang="uk-UA" dirty="0" smtClean="0"/>
              <a:t>десять</a:t>
            </a:r>
            <a:endParaRPr lang="ru-RU" dirty="0"/>
          </a:p>
        </p:txBody>
      </p:sp>
      <p:pic>
        <p:nvPicPr>
          <p:cNvPr id="5122" name="Picture 2" descr="C:\Users\Home\Desktop\відмінки\images (3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5257665" cy="3224213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4214810" y="1928802"/>
            <a:ext cx="2786082" cy="2643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214546" y="2357430"/>
            <a:ext cx="4786346" cy="271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857356" y="2857496"/>
            <a:ext cx="5143536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285984" y="3214686"/>
            <a:ext cx="471490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43108" y="3071810"/>
            <a:ext cx="485778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214942" y="4143380"/>
            <a:ext cx="164307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929322" y="4500570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072198" y="4000504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5679289" y="3893347"/>
            <a:ext cx="192882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4607719" y="3536157"/>
            <a:ext cx="3571900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>
                <a:solidFill>
                  <a:srgbClr val="FF0000"/>
                </a:solidFill>
              </a:rPr>
              <a:t>Сім”я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43636" y="1571612"/>
            <a:ext cx="2724936" cy="4615828"/>
          </a:xfrm>
        </p:spPr>
        <p:txBody>
          <a:bodyPr/>
          <a:lstStyle/>
          <a:p>
            <a:r>
              <a:rPr lang="uk-UA" dirty="0" smtClean="0"/>
              <a:t>дідусь</a:t>
            </a:r>
          </a:p>
          <a:p>
            <a:r>
              <a:rPr lang="uk-UA" dirty="0" smtClean="0"/>
              <a:t>бабуся</a:t>
            </a:r>
          </a:p>
          <a:p>
            <a:r>
              <a:rPr lang="uk-UA" dirty="0" smtClean="0"/>
              <a:t>тато</a:t>
            </a:r>
          </a:p>
          <a:p>
            <a:r>
              <a:rPr lang="uk-UA" dirty="0" smtClean="0"/>
              <a:t>мама</a:t>
            </a:r>
          </a:p>
          <a:p>
            <a:r>
              <a:rPr lang="uk-UA" dirty="0" smtClean="0"/>
              <a:t>старший брат</a:t>
            </a:r>
          </a:p>
          <a:p>
            <a:r>
              <a:rPr lang="uk-UA" dirty="0" smtClean="0"/>
              <a:t>молодший брат</a:t>
            </a:r>
          </a:p>
          <a:p>
            <a:r>
              <a:rPr lang="uk-UA" dirty="0" smtClean="0"/>
              <a:t>сестра</a:t>
            </a:r>
          </a:p>
          <a:p>
            <a:r>
              <a:rPr lang="uk-UA" dirty="0" smtClean="0"/>
              <a:t>немовля</a:t>
            </a:r>
          </a:p>
          <a:p>
            <a:endParaRPr lang="ru-RU" dirty="0"/>
          </a:p>
        </p:txBody>
      </p:sp>
      <p:pic>
        <p:nvPicPr>
          <p:cNvPr id="4098" name="Picture 2" descr="C:\Users\Home\Desktop\відмінки\images (1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5143536" cy="4500594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429124" y="1857364"/>
            <a:ext cx="185738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714876" y="2357430"/>
            <a:ext cx="171451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357554" y="1785926"/>
            <a:ext cx="285752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786050" y="2928934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15008" y="3500438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071934" y="4429132"/>
            <a:ext cx="235745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428860" y="4286256"/>
            <a:ext cx="407196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357554" y="4286256"/>
            <a:ext cx="3143272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928926" y="3071810"/>
            <a:ext cx="364333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142976" y="928670"/>
            <a:ext cx="7500990" cy="531973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sz="4000" dirty="0" smtClean="0"/>
              <a:t>У наш час у методиці навчання іноземних мов підвищилась тенденція урахування особистісних інтересів та особливостей тих, хто вивчає мову, а також прагнення до організації діалогу культур на заняттях та в позаурочний час. </a:t>
            </a:r>
          </a:p>
          <a:p>
            <a:pPr algn="just"/>
            <a:r>
              <a:rPr lang="uk-UA" sz="4000" dirty="0" smtClean="0"/>
              <a:t>Звернення до особистості тих, хто вивчає мову, знаходить найбільше відображення в інтенсивних методах, які беруть за основу не лише педагогіку й психологію, а й психокорекцію. </a:t>
            </a:r>
          </a:p>
          <a:p>
            <a:pPr algn="just"/>
            <a:r>
              <a:rPr lang="uk-UA" sz="4000" dirty="0" smtClean="0"/>
              <a:t>Важливу роль для покращення процесу адаптації іноземних студентів, залучення їх  до навчальної діяльності, засвоєння української мови  та переносу нових знань з однієї галузі в інші має застосування ігрових завдань і прийомів на уроках української мови як іноземної.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Рольові ігри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4000" dirty="0" smtClean="0"/>
              <a:t>в основі лежить сценарії, який відображає послідовність дій; </a:t>
            </a:r>
          </a:p>
          <a:p>
            <a:r>
              <a:rPr lang="uk-UA" sz="4000" dirty="0" smtClean="0"/>
              <a:t>рольова гра дозволяє відтворити комунікативну ситуацію, яка може відбутися в дійсності.</a:t>
            </a:r>
            <a:endParaRPr lang="ru-RU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Гра “У </a:t>
            </a:r>
            <a:r>
              <a:rPr lang="uk-UA" dirty="0" err="1" smtClean="0">
                <a:solidFill>
                  <a:srgbClr val="FF0000"/>
                </a:solidFill>
              </a:rPr>
              <a:t>тролейбусі”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215074" y="1500174"/>
            <a:ext cx="2718614" cy="468726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Проходьте, будь ласка.</a:t>
            </a:r>
          </a:p>
          <a:p>
            <a:r>
              <a:rPr lang="uk-UA" dirty="0" smtClean="0"/>
              <a:t>Сідайте, будь ласка.</a:t>
            </a:r>
          </a:p>
          <a:p>
            <a:r>
              <a:rPr lang="uk-UA" dirty="0" smtClean="0"/>
              <a:t>Передайте на квиток.</a:t>
            </a:r>
          </a:p>
          <a:p>
            <a:r>
              <a:rPr lang="uk-UA" dirty="0" smtClean="0"/>
              <a:t>Як проїхати до центру?</a:t>
            </a:r>
          </a:p>
          <a:p>
            <a:r>
              <a:rPr lang="uk-UA" dirty="0" smtClean="0"/>
              <a:t>На якій зупинці краще вийти?</a:t>
            </a:r>
          </a:p>
          <a:p>
            <a:endParaRPr lang="ru-RU" dirty="0"/>
          </a:p>
        </p:txBody>
      </p:sp>
      <p:pic>
        <p:nvPicPr>
          <p:cNvPr id="9218" name="Picture 2" descr="C:\Users\Home\Desktop\відмінки\images (3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28992"/>
            <a:ext cx="4429156" cy="4179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4110" cy="1511606"/>
          </a:xfrm>
        </p:spPr>
        <p:txBody>
          <a:bodyPr/>
          <a:lstStyle/>
          <a:p>
            <a:pPr algn="ctr"/>
            <a:r>
              <a:rPr lang="uk-UA" dirty="0" smtClean="0"/>
              <a:t>       </a:t>
            </a:r>
            <a:r>
              <a:rPr lang="uk-UA" dirty="0" smtClean="0">
                <a:solidFill>
                  <a:srgbClr val="FF0000"/>
                </a:solidFill>
              </a:rPr>
              <a:t>У ресторані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40" name="Picture 4" descr="C:\Users\Home\Desktop\відмінки\Mlinci-do-Maslyanoyi-v-restorani-O-Panas_fu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56747"/>
            <a:ext cx="3429024" cy="4829611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14942" y="1857364"/>
            <a:ext cx="3657600" cy="4663440"/>
          </a:xfrm>
        </p:spPr>
        <p:txBody>
          <a:bodyPr/>
          <a:lstStyle/>
          <a:p>
            <a:r>
              <a:rPr lang="uk-UA" dirty="0" smtClean="0"/>
              <a:t>Що ви бажаєте замовити?</a:t>
            </a:r>
          </a:p>
          <a:p>
            <a:r>
              <a:rPr lang="uk-UA" dirty="0" smtClean="0"/>
              <a:t>Що ви можете нам порадити?</a:t>
            </a:r>
          </a:p>
          <a:p>
            <a:r>
              <a:rPr lang="uk-UA" dirty="0" smtClean="0"/>
              <a:t>Які ваші фірмові страви?</a:t>
            </a:r>
          </a:p>
          <a:p>
            <a:r>
              <a:rPr lang="uk-UA" dirty="0" smtClean="0"/>
              <a:t>Які у вас є десерти?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Іноземні студенти у кафе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9" name="Picture 3" descr="F:\мама3\мама фото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85992"/>
            <a:ext cx="5786477" cy="3425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274320"/>
            <a:ext cx="7576398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Казка </a:t>
            </a:r>
            <a:r>
              <a:rPr lang="uk-UA" dirty="0" err="1" smtClean="0">
                <a:solidFill>
                  <a:srgbClr val="FF0000"/>
                </a:solidFill>
              </a:rPr>
              <a:t>“Ріпка”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357950" y="1571612"/>
            <a:ext cx="2575738" cy="461582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Взяв дід ріпку за чуб</a:t>
            </a:r>
          </a:p>
          <a:p>
            <a:r>
              <a:rPr lang="uk-UA" dirty="0" smtClean="0"/>
              <a:t>Баба діда за сорочку</a:t>
            </a:r>
          </a:p>
          <a:p>
            <a:r>
              <a:rPr lang="uk-UA" dirty="0" smtClean="0"/>
              <a:t>Внучка бабу за торочку</a:t>
            </a:r>
          </a:p>
          <a:p>
            <a:r>
              <a:rPr lang="uk-UA" dirty="0" smtClean="0"/>
              <a:t>Собачка внучку за спідничку</a:t>
            </a:r>
          </a:p>
          <a:p>
            <a:r>
              <a:rPr lang="uk-UA" dirty="0" smtClean="0"/>
              <a:t>Кіт собачку за лапу…</a:t>
            </a:r>
            <a:endParaRPr lang="ru-RU" dirty="0"/>
          </a:p>
        </p:txBody>
      </p:sp>
      <p:pic>
        <p:nvPicPr>
          <p:cNvPr id="8194" name="Picture 2" descr="C:\Users\Home\Desktop\відмінки\images (19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5992" t="-4569"/>
          <a:stretch>
            <a:fillRect/>
          </a:stretch>
        </p:blipFill>
        <p:spPr bwMode="auto">
          <a:xfrm>
            <a:off x="1142976" y="1714488"/>
            <a:ext cx="5335557" cy="369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solidFill>
                  <a:srgbClr val="FF0000"/>
                </a:solidFill>
              </a:rPr>
              <a:t>“Ріпка”</a:t>
            </a:r>
            <a:r>
              <a:rPr lang="uk-UA" dirty="0" smtClean="0">
                <a:solidFill>
                  <a:srgbClr val="FF0000"/>
                </a:solidFill>
              </a:rPr>
              <a:t> у виконанні іноземних студентів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мама3\мама фото\34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928802"/>
            <a:ext cx="6016843" cy="4010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Кросворди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Розгадування кросвордів використовується у процесі закріплення навчального матеріалу; </a:t>
            </a:r>
          </a:p>
          <a:p>
            <a:pPr algn="just"/>
            <a:r>
              <a:rPr lang="uk-UA" dirty="0" smtClean="0"/>
              <a:t>це допомагає перевірити знання правопису слів, а також уміння співвідносити загальновживану лексику з професійною;</a:t>
            </a:r>
          </a:p>
          <a:p>
            <a:pPr algn="just"/>
            <a:r>
              <a:rPr lang="uk-UA" dirty="0" smtClean="0"/>
              <a:t> використання цієї роботи стимулює розумову діяльність студентів, розвиває мовне чуття.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Кросворди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3" name="Picture 3" descr="C:\Users\Home\Desktop\відмінки\images (1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1702" y="1285860"/>
            <a:ext cx="3052298" cy="2743205"/>
          </a:xfrm>
          <a:prstGeom prst="rect">
            <a:avLst/>
          </a:prstGeom>
          <a:noFill/>
        </p:spPr>
      </p:pic>
      <p:pic>
        <p:nvPicPr>
          <p:cNvPr id="3074" name="Picture 2" descr="F:\мама3\Іноземці\SPF_1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95314"/>
            <a:ext cx="5000660" cy="3336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Метод кільця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використовуючи його, викладач має можливість створити замкнуту структуру;</a:t>
            </a:r>
          </a:p>
          <a:p>
            <a:r>
              <a:rPr lang="uk-UA" dirty="0" smtClean="0"/>
              <a:t> це готує студентів до усного й письмового спілкування;</a:t>
            </a:r>
          </a:p>
          <a:p>
            <a:r>
              <a:rPr lang="uk-UA" dirty="0" smtClean="0"/>
              <a:t> на відміну від інших інтерактивних форм навчання, метод «кільця» охоплює все заняття повністю;</a:t>
            </a:r>
          </a:p>
          <a:p>
            <a:r>
              <a:rPr lang="uk-UA" dirty="0" smtClean="0"/>
              <a:t> таким чином, з’являється можливість використовувати на занятті не окремий елемент </a:t>
            </a:r>
            <a:r>
              <a:rPr lang="uk-UA" dirty="0" err="1" smtClean="0"/>
              <a:t>інтерактивності</a:t>
            </a:r>
            <a:r>
              <a:rPr lang="uk-UA" dirty="0" smtClean="0"/>
              <a:t>, а перевести усе заняття в інтерактивну форму.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Скажи, хто твій друг,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і я сажу, хто 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Home\Desktop\відмінки\images (2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3143272" cy="2225013"/>
          </a:xfrm>
          <a:prstGeom prst="rect">
            <a:avLst/>
          </a:prstGeom>
          <a:noFill/>
        </p:spPr>
      </p:pic>
      <p:pic>
        <p:nvPicPr>
          <p:cNvPr id="2050" name="Picture 2" descr="F:\мама3\мама фото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357430"/>
            <a:ext cx="4864890" cy="3243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4110" cy="129729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Порівняння пасивних і активних методів підходу до навчання та сприйняття інформації ( Х.Е.</a:t>
            </a:r>
            <a:r>
              <a:rPr lang="uk-UA" sz="3200" dirty="0" err="1" smtClean="0">
                <a:solidFill>
                  <a:srgbClr val="FF0000"/>
                </a:solidFill>
              </a:rPr>
              <a:t>Майхнер</a:t>
            </a:r>
            <a:r>
              <a:rPr lang="uk-UA" sz="3200" dirty="0" smtClean="0">
                <a:solidFill>
                  <a:srgbClr val="FF0000"/>
                </a:solidFill>
              </a:rPr>
              <a:t>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35608" y="2143116"/>
            <a:ext cx="3636458" cy="404432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за пасивної подачі матеріалу ті, хто навчається,  зберігають в пам’яті:</a:t>
            </a:r>
            <a:endParaRPr lang="ru-RU" dirty="0" smtClean="0">
              <a:solidFill>
                <a:srgbClr val="7030A0"/>
              </a:solidFill>
            </a:endParaRPr>
          </a:p>
          <a:p>
            <a:pPr lvl="0"/>
            <a:r>
              <a:rPr lang="uk-UA" dirty="0" smtClean="0"/>
              <a:t>10% того, що читають;</a:t>
            </a:r>
            <a:endParaRPr lang="ru-RU" dirty="0" smtClean="0"/>
          </a:p>
          <a:p>
            <a:pPr lvl="0"/>
            <a:r>
              <a:rPr lang="uk-UA" dirty="0" smtClean="0"/>
              <a:t>20% того, що чують;</a:t>
            </a:r>
            <a:endParaRPr lang="ru-RU" dirty="0" smtClean="0"/>
          </a:p>
          <a:p>
            <a:pPr lvl="0"/>
            <a:r>
              <a:rPr lang="uk-UA" dirty="0" smtClean="0"/>
              <a:t>30% того, що бачать;</a:t>
            </a:r>
            <a:endParaRPr lang="ru-RU" dirty="0" smtClean="0"/>
          </a:p>
          <a:p>
            <a:pPr lvl="0"/>
            <a:r>
              <a:rPr lang="uk-UA" dirty="0" smtClean="0"/>
              <a:t>50% того, що чують і бачать.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76088" y="2000240"/>
            <a:ext cx="3653630" cy="41872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за активного сприйняття інформації вони утримують у пам’яті </a:t>
            </a:r>
            <a:r>
              <a:rPr lang="uk-UA" dirty="0" smtClean="0"/>
              <a:t>:</a:t>
            </a:r>
            <a:endParaRPr lang="ru-RU" dirty="0" smtClean="0"/>
          </a:p>
          <a:p>
            <a:pPr lvl="0"/>
            <a:r>
              <a:rPr lang="uk-UA" dirty="0" smtClean="0"/>
              <a:t>80% того, що говорять самі;</a:t>
            </a:r>
            <a:endParaRPr lang="ru-RU" dirty="0" smtClean="0"/>
          </a:p>
          <a:p>
            <a:pPr lvl="0"/>
            <a:r>
              <a:rPr lang="uk-UA" dirty="0" smtClean="0"/>
              <a:t>90% того, що роблять самі.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00174"/>
            <a:ext cx="7719274" cy="474822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слід зазначити, що інтерактивні форми навчання досить широко застосовуються в практиці викладання української мови як іноземної; </a:t>
            </a:r>
          </a:p>
          <a:p>
            <a:pPr algn="just"/>
            <a:r>
              <a:rPr lang="uk-UA" dirty="0" smtClean="0"/>
              <a:t>вони допомагають зробити навчальний процес не лише пізнавальним, але й цікавим;</a:t>
            </a:r>
          </a:p>
          <a:p>
            <a:pPr algn="just"/>
            <a:r>
              <a:rPr lang="uk-UA" dirty="0" smtClean="0"/>
              <a:t> застосування ігрових ситуацій значно полегшує сприйняття і засвоєння мовного матеріалу.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Дослідження Г.</a:t>
            </a:r>
            <a:r>
              <a:rPr lang="uk-UA" dirty="0" err="1" smtClean="0">
                <a:solidFill>
                  <a:srgbClr val="FF0000"/>
                </a:solidFill>
              </a:rPr>
              <a:t>Майєра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За 72 години після здобутої інформації в пам’яті слухача залишається:</a:t>
            </a:r>
            <a:endParaRPr lang="ru-RU" dirty="0" smtClean="0"/>
          </a:p>
          <a:p>
            <a:pPr lvl="0"/>
            <a:r>
              <a:rPr lang="uk-UA" dirty="0" smtClean="0"/>
              <a:t>після  </a:t>
            </a:r>
            <a:r>
              <a:rPr lang="uk-UA" dirty="0" err="1" smtClean="0"/>
              <a:t>аудіосприйняття</a:t>
            </a:r>
            <a:r>
              <a:rPr lang="uk-UA" dirty="0" smtClean="0"/>
              <a:t> (почув) – приблизно 10% інформації;</a:t>
            </a:r>
            <a:endParaRPr lang="ru-RU" dirty="0" smtClean="0"/>
          </a:p>
          <a:p>
            <a:pPr lvl="0"/>
            <a:r>
              <a:rPr lang="uk-UA" dirty="0" smtClean="0"/>
              <a:t>після візуального сприйняття (побачив) – 20%;</a:t>
            </a:r>
            <a:endParaRPr lang="ru-RU" dirty="0" smtClean="0"/>
          </a:p>
          <a:p>
            <a:pPr lvl="0"/>
            <a:r>
              <a:rPr lang="uk-UA" dirty="0" smtClean="0"/>
              <a:t>після аудіовізуального (почув і побачив) – 50%;</a:t>
            </a:r>
            <a:endParaRPr lang="ru-RU" dirty="0" smtClean="0"/>
          </a:p>
          <a:p>
            <a:pPr lvl="0"/>
            <a:r>
              <a:rPr lang="uk-UA" dirty="0" smtClean="0"/>
              <a:t>після   аудіовізуального та обговорення – 70%;</a:t>
            </a:r>
            <a:endParaRPr lang="ru-RU" dirty="0" smtClean="0"/>
          </a:p>
          <a:p>
            <a:pPr lvl="0"/>
            <a:r>
              <a:rPr lang="uk-UA" dirty="0" smtClean="0"/>
              <a:t>після аудіовізуального сприйняття, обговорення та наявності практичного застосування – 90%.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57232"/>
            <a:ext cx="7422672" cy="539116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Активні методи навчання не лише покращують запам’ятовування інформаційного матеріалу, а й сприяють формуванню фахових умінь, їхній  реалізації в повсякденному житті, моделюванню цілісного змісту самостійної роботи. </a:t>
            </a:r>
          </a:p>
          <a:p>
            <a:pPr algn="just"/>
            <a:r>
              <a:rPr lang="uk-UA" dirty="0" smtClean="0"/>
              <a:t>При цьому зміщується центр важливості з процесу передачі, переробки та засвоєння інформації на самостійну творчу діяльність.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928670"/>
            <a:ext cx="7429552" cy="53578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Оптимізація процесу навчання української мови як іноземної може бути досягнута завдяки багатьом  факторам, серед яких важливе місце посідає використання інтерактивних форм навчання: </a:t>
            </a:r>
          </a:p>
          <a:p>
            <a:pPr algn="just"/>
            <a:r>
              <a:rPr lang="uk-UA" dirty="0" smtClean="0"/>
              <a:t>керування діяльністю студентів на заняттях, </a:t>
            </a:r>
          </a:p>
          <a:p>
            <a:pPr algn="just"/>
            <a:r>
              <a:rPr lang="uk-UA" dirty="0" smtClean="0"/>
              <a:t>моделювання позитивних емоцій, організація групової роботи,</a:t>
            </a:r>
          </a:p>
          <a:p>
            <a:pPr algn="just"/>
            <a:r>
              <a:rPr lang="uk-UA" dirty="0" smtClean="0"/>
              <a:t> вправи, пов’язані з невербальними засобами спілкування, </a:t>
            </a:r>
          </a:p>
          <a:p>
            <a:pPr algn="just"/>
            <a:r>
              <a:rPr lang="uk-UA" dirty="0" smtClean="0"/>
              <a:t>рухливі ігри.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Усі інтерактивні  завдання можна поділити на 4 групи: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завдання для удосконалення навичок усного мовлення;</a:t>
            </a:r>
            <a:endParaRPr lang="ru-RU" dirty="0" smtClean="0"/>
          </a:p>
          <a:p>
            <a:pPr lvl="0"/>
            <a:r>
              <a:rPr lang="uk-UA" dirty="0" smtClean="0"/>
              <a:t>завдання для удосконалення письмових  навичок;</a:t>
            </a:r>
            <a:endParaRPr lang="ru-RU" dirty="0" smtClean="0"/>
          </a:p>
          <a:p>
            <a:pPr lvl="0"/>
            <a:r>
              <a:rPr lang="uk-UA" dirty="0" smtClean="0"/>
              <a:t>завдання для удосконалення граматичних  навичок; </a:t>
            </a:r>
            <a:endParaRPr lang="ru-RU" dirty="0" smtClean="0"/>
          </a:p>
          <a:p>
            <a:pPr lvl="0"/>
            <a:r>
              <a:rPr lang="uk-UA" dirty="0" smtClean="0"/>
              <a:t>завдання для удосконалення  навичок роботи з текстом (науковим, публіцистичним, художнім).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51234" cy="1368412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Інтерактивні ігрові форми навчання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z="4000" dirty="0" smtClean="0"/>
          </a:p>
          <a:p>
            <a:r>
              <a:rPr lang="uk-UA" sz="4000" dirty="0" smtClean="0"/>
              <a:t>  «мозковий штурм»;</a:t>
            </a:r>
          </a:p>
          <a:p>
            <a:r>
              <a:rPr lang="uk-UA" sz="4000" dirty="0" smtClean="0"/>
              <a:t> кластери;</a:t>
            </a:r>
          </a:p>
          <a:p>
            <a:r>
              <a:rPr lang="uk-UA" sz="4000" dirty="0" smtClean="0"/>
              <a:t> рольові ігри;</a:t>
            </a:r>
          </a:p>
          <a:p>
            <a:r>
              <a:rPr lang="uk-UA" sz="4000" dirty="0" smtClean="0"/>
              <a:t> кросворди;</a:t>
            </a:r>
          </a:p>
          <a:p>
            <a:r>
              <a:rPr lang="uk-UA" sz="4000" dirty="0" smtClean="0"/>
              <a:t> метод «кільця».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Метод «мозкового штурму»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/>
              <a:t>використовується під час роботи з навчальним  матеріалом, дозволяє визначити ступінь сформованості граматичних навичок та рівень володіння мовою в цілому.</a:t>
            </a:r>
          </a:p>
          <a:p>
            <a:pPr algn="just"/>
            <a:r>
              <a:rPr lang="uk-UA" dirty="0" smtClean="0"/>
              <a:t>використовується з метою розвитку творчого мислення студентів, стимулювання їхньої активної діяльності, формування уміння працювати в команді, змушує мобілізувати свою увагу, звертатися до резервних знань. У результаті ті знання, які давно не застосовувались на практиці, активізуються.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222</TotalTime>
  <Words>994</Words>
  <Application>Microsoft Office PowerPoint</Application>
  <PresentationFormat>Экран (4:3)</PresentationFormat>
  <Paragraphs>155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Corbel</vt:lpstr>
      <vt:lpstr>Gill Sans MT</vt:lpstr>
      <vt:lpstr>Verdana</vt:lpstr>
      <vt:lpstr>Wingdings 2</vt:lpstr>
      <vt:lpstr>Солнцестояние</vt:lpstr>
      <vt:lpstr>Інтерактивні форми навчання української мови як іноземної </vt:lpstr>
      <vt:lpstr>Презентация PowerPoint</vt:lpstr>
      <vt:lpstr>Порівняння пасивних і активних методів підходу до навчання та сприйняття інформації ( Х.Е.Майхнер)</vt:lpstr>
      <vt:lpstr>Дослідження Г.Майєра</vt:lpstr>
      <vt:lpstr>Презентация PowerPoint</vt:lpstr>
      <vt:lpstr>Презентация PowerPoint</vt:lpstr>
      <vt:lpstr>Усі інтерактивні  завдання можна поділити на 4 групи:</vt:lpstr>
      <vt:lpstr>Інтерактивні ігрові форми навчання</vt:lpstr>
      <vt:lpstr>Метод «мозкового штурму»</vt:lpstr>
      <vt:lpstr>Хто я? Що я?</vt:lpstr>
      <vt:lpstr>Хто я? Що я?</vt:lpstr>
      <vt:lpstr>Я мию посуд</vt:lpstr>
      <vt:lpstr>Я ліплю вареники</vt:lpstr>
      <vt:lpstr>Гра “Не помилюсь”</vt:lpstr>
      <vt:lpstr>Кластер</vt:lpstr>
      <vt:lpstr>Що це?</vt:lpstr>
      <vt:lpstr>Хто це?</vt:lpstr>
      <vt:lpstr>Цифри</vt:lpstr>
      <vt:lpstr>Сім”я</vt:lpstr>
      <vt:lpstr>Рольові ігри</vt:lpstr>
      <vt:lpstr>Гра “У тролейбусі”</vt:lpstr>
      <vt:lpstr>       У ресторані</vt:lpstr>
      <vt:lpstr>Іноземні студенти у кафе</vt:lpstr>
      <vt:lpstr>Казка “Ріпка”</vt:lpstr>
      <vt:lpstr>“Ріпка” у виконанні іноземних студентів</vt:lpstr>
      <vt:lpstr>Кросворди</vt:lpstr>
      <vt:lpstr>Кросворди</vt:lpstr>
      <vt:lpstr>Метод кільця</vt:lpstr>
      <vt:lpstr>Скажи, хто твій друг,  і я сажу, хто ти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ігрових ситуацій у процесі навчання української мови як іноземної</dc:title>
  <dc:creator>Home</dc:creator>
  <cp:lastModifiedBy>sony</cp:lastModifiedBy>
  <cp:revision>23</cp:revision>
  <dcterms:created xsi:type="dcterms:W3CDTF">2018-07-22T13:38:19Z</dcterms:created>
  <dcterms:modified xsi:type="dcterms:W3CDTF">2018-11-21T22:02:39Z</dcterms:modified>
</cp:coreProperties>
</file>