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9" r:id="rId3"/>
    <p:sldId id="273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81" r:id="rId19"/>
    <p:sldId id="280" r:id="rId20"/>
    <p:sldId id="279" r:id="rId21"/>
    <p:sldId id="278" r:id="rId22"/>
    <p:sldId id="277" r:id="rId23"/>
    <p:sldId id="276" r:id="rId24"/>
    <p:sldId id="282" r:id="rId25"/>
    <p:sldId id="283" r:id="rId26"/>
    <p:sldId id="27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8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6552901023890768"/>
          <c:y val="0.15081206496519844"/>
          <c:w val="0.51706484641638262"/>
          <c:h val="0.70301624129930396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3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993366"/>
              </a:solidFill>
              <a:ln w="12703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3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2703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270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3182247049975481E-2"/>
                  <c:y val="-4.3251459585187647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6715449837214052E-2"/>
                  <c:y val="-3.2676141849746605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3569774525064391E-2"/>
                  <c:y val="-4.6021323222187147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3019289008420686E-3"/>
                  <c:y val="2.9103518885851092E-2"/>
                </c:manualLayout>
              </c:layout>
              <c:dLblPos val="bestFit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5">
                <a:noFill/>
              </a:ln>
            </c:spPr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Лист1!$A$1:$A$5</c:f>
              <c:strCache>
                <c:ptCount val="5"/>
                <c:pt idx="0">
                  <c:v>більше половини</c:v>
                </c:pt>
                <c:pt idx="1">
                  <c:v>близько половини </c:v>
                </c:pt>
                <c:pt idx="2">
                  <c:v>менше половини </c:v>
                </c:pt>
                <c:pt idx="3">
                  <c:v>майже ніхто </c:v>
                </c:pt>
                <c:pt idx="4">
                  <c:v>не двоязычное</c:v>
                </c:pt>
              </c:strCache>
            </c:strRef>
          </c:cat>
          <c:val>
            <c:numRef>
              <c:f>Лист1!$B$1:$B$5</c:f>
              <c:numCache>
                <c:formatCode>0%</c:formatCode>
                <c:ptCount val="5"/>
                <c:pt idx="0">
                  <c:v>0.22000000000000092</c:v>
                </c:pt>
                <c:pt idx="1">
                  <c:v>0.14000000000000001</c:v>
                </c:pt>
                <c:pt idx="2" formatCode="0.00%">
                  <c:v>8.3000000000000268E-2</c:v>
                </c:pt>
                <c:pt idx="3" formatCode="0.00%">
                  <c:v>4.2000000000000114E-2</c:v>
                </c:pt>
                <c:pt idx="4" formatCode="0.00%">
                  <c:v>0.51500000000000001</c:v>
                </c:pt>
              </c:numCache>
            </c:numRef>
          </c:val>
        </c:ser>
        <c:dLbls>
          <c:showVal val="1"/>
        </c:dLbls>
        <c:firstSliceAng val="0"/>
      </c:pieChart>
      <c:spPr>
        <a:noFill/>
        <a:ln w="25405">
          <a:noFill/>
        </a:ln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76773611219392668"/>
          <c:y val="4.8871200419328104E-2"/>
          <c:w val="0.20477815699658702"/>
          <c:h val="0.47320428790769375"/>
        </c:manualLayout>
      </c:layout>
      <c:spPr>
        <a:solidFill>
          <a:srgbClr val="FFFFFF"/>
        </a:solidFill>
        <a:ln w="3176">
          <a:solidFill>
            <a:srgbClr val="000000"/>
          </a:solidFill>
          <a:prstDash val="solid"/>
        </a:ln>
      </c:spPr>
    </c:legend>
    <c:plotVisOnly val="1"/>
    <c:dispBlanksAs val="zero"/>
  </c:chart>
  <c:spPr>
    <a:solidFill>
      <a:srgbClr val="FFFFFF"/>
    </a:solidFill>
    <a:ln w="3176">
      <a:solidFill>
        <a:srgbClr val="000000"/>
      </a:solidFill>
      <a:prstDash val="solid"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itchFamily="18" charset="0"/>
          <a:ea typeface="Arial Cyr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7.01468189233279E-2"/>
          <c:y val="7.1672354948805472E-2"/>
          <c:w val="0.69168026101141922"/>
          <c:h val="0.65187713310584405"/>
        </c:manualLayout>
      </c:layout>
      <c:barChart>
        <c:barDir val="col"/>
        <c:grouping val="clustered"/>
        <c:ser>
          <c:idx val="0"/>
          <c:order val="0"/>
          <c:tx>
            <c:strRef>
              <c:f>Лист2!$B$1</c:f>
              <c:strCache>
                <c:ptCount val="1"/>
                <c:pt idx="0">
                  <c:v>«більшість»</c:v>
                </c:pt>
              </c:strCache>
            </c:strRef>
          </c:tx>
          <c:spPr>
            <a:solidFill>
              <a:srgbClr val="339966"/>
            </a:solidFill>
            <a:ln w="12702">
              <a:solidFill>
                <a:srgbClr val="000000"/>
              </a:solidFill>
              <a:prstDash val="solid"/>
            </a:ln>
          </c:spPr>
          <c:dLbls>
            <c:spPr>
              <a:noFill/>
              <a:ln w="25405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Лист2!$A$2:$A$7</c:f>
              <c:strCache>
                <c:ptCount val="6"/>
                <c:pt idx="0">
                  <c:v>в обласних центрах і Києві</c:v>
                </c:pt>
                <c:pt idx="1">
                  <c:v>у містах з населенням понад 100 тис. </c:v>
                </c:pt>
                <c:pt idx="2">
                  <c:v>у містах із населенням від 50 до 100 тис. </c:v>
                </c:pt>
                <c:pt idx="3">
                  <c:v>у містах із населенням від 20 до 50 тис.</c:v>
                </c:pt>
                <c:pt idx="4">
                  <c:v>у містечках із населенням до 20 тис.</c:v>
                </c:pt>
                <c:pt idx="5">
                  <c:v>в селах</c:v>
                </c:pt>
              </c:strCache>
            </c:strRef>
          </c:cat>
          <c:val>
            <c:numRef>
              <c:f>Лист2!$B$2:$B$7</c:f>
              <c:numCache>
                <c:formatCode>0%</c:formatCode>
                <c:ptCount val="6"/>
                <c:pt idx="0">
                  <c:v>0.24000000000000021</c:v>
                </c:pt>
                <c:pt idx="1">
                  <c:v>0.17</c:v>
                </c:pt>
                <c:pt idx="2">
                  <c:v>0.34</c:v>
                </c:pt>
                <c:pt idx="3">
                  <c:v>0.28000000000000008</c:v>
                </c:pt>
                <c:pt idx="4">
                  <c:v>0.52</c:v>
                </c:pt>
                <c:pt idx="5">
                  <c:v>0.66000000000003012</c:v>
                </c:pt>
              </c:numCache>
            </c:numRef>
          </c:val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«близько половини»</c:v>
                </c:pt>
              </c:strCache>
            </c:strRef>
          </c:tx>
          <c:spPr>
            <a:solidFill>
              <a:srgbClr val="993366"/>
            </a:solidFill>
            <a:ln w="12702">
              <a:solidFill>
                <a:srgbClr val="000000"/>
              </a:solidFill>
              <a:prstDash val="solid"/>
            </a:ln>
          </c:spPr>
          <c:dLbls>
            <c:spPr>
              <a:noFill/>
              <a:ln w="25405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Лист2!$A$2:$A$7</c:f>
              <c:strCache>
                <c:ptCount val="6"/>
                <c:pt idx="0">
                  <c:v>в обласних центрах і Києві</c:v>
                </c:pt>
                <c:pt idx="1">
                  <c:v>у містах з населенням понад 100 тис. </c:v>
                </c:pt>
                <c:pt idx="2">
                  <c:v>у містах із населенням від 50 до 100 тис. </c:v>
                </c:pt>
                <c:pt idx="3">
                  <c:v>у містах із населенням від 20 до 50 тис.</c:v>
                </c:pt>
                <c:pt idx="4">
                  <c:v>у містечках із населенням до 20 тис.</c:v>
                </c:pt>
                <c:pt idx="5">
                  <c:v>в селах</c:v>
                </c:pt>
              </c:strCache>
            </c:strRef>
          </c:cat>
          <c:val>
            <c:numRef>
              <c:f>Лист2!$C$2:$C$7</c:f>
              <c:numCache>
                <c:formatCode>0%</c:formatCode>
                <c:ptCount val="6"/>
                <c:pt idx="0">
                  <c:v>0.17</c:v>
                </c:pt>
                <c:pt idx="1">
                  <c:v>0.22</c:v>
                </c:pt>
                <c:pt idx="2">
                  <c:v>9.0000000000000024E-2</c:v>
                </c:pt>
                <c:pt idx="3">
                  <c:v>0.18000000000000024</c:v>
                </c:pt>
                <c:pt idx="4">
                  <c:v>9.0000000000000024E-2</c:v>
                </c:pt>
                <c:pt idx="5">
                  <c:v>9.0000000000000024E-2</c:v>
                </c:pt>
              </c:numCache>
            </c:numRef>
          </c:val>
        </c:ser>
        <c:dLbls>
          <c:showVal val="1"/>
        </c:dLbls>
        <c:axId val="150183936"/>
        <c:axId val="150185472"/>
      </c:barChart>
      <c:catAx>
        <c:axId val="150183936"/>
        <c:scaling>
          <c:orientation val="minMax"/>
        </c:scaling>
        <c:axPos val="b"/>
        <c:numFmt formatCode="General" sourceLinked="1"/>
        <c:tickLblPos val="nextTo"/>
        <c:spPr>
          <a:ln w="317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50185472"/>
        <c:crosses val="autoZero"/>
        <c:auto val="1"/>
        <c:lblAlgn val="ctr"/>
        <c:lblOffset val="100"/>
        <c:tickLblSkip val="1"/>
        <c:tickMarkSkip val="1"/>
      </c:catAx>
      <c:valAx>
        <c:axId val="150185472"/>
        <c:scaling>
          <c:orientation val="minMax"/>
        </c:scaling>
        <c:axPos val="l"/>
        <c:numFmt formatCode="0%" sourceLinked="1"/>
        <c:tickLblPos val="nextTo"/>
        <c:spPr>
          <a:ln w="317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50183936"/>
        <c:crosses val="autoZero"/>
        <c:crossBetween val="between"/>
      </c:valAx>
      <c:spPr>
        <a:solidFill>
          <a:srgbClr val="FFFFCC"/>
        </a:solidFill>
        <a:ln w="12702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781402936379016"/>
          <c:y val="0.32764505119453935"/>
          <c:w val="0.21533442088092225"/>
          <c:h val="0.13310580204778158"/>
        </c:manualLayout>
      </c:layout>
      <c:spPr>
        <a:solidFill>
          <a:srgbClr val="FFFFFF"/>
        </a:solidFill>
        <a:ln w="3176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3176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Так («так» і «швидше так, аніж ні»)</c:v>
                </c:pt>
              </c:strCache>
            </c:strRef>
          </c:tx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мешканці сіл</c:v>
                </c:pt>
                <c:pt idx="1">
                  <c:v>мешканці населених пунктів до 20 тис. жителів</c:v>
                </c:pt>
                <c:pt idx="2">
                  <c:v>мешканці міст із населенням від 20 тис. до 50 тис.</c:v>
                </c:pt>
                <c:pt idx="3">
                  <c:v>мешканці міст із населенням від 50 тис. до 100 тис.</c:v>
                </c:pt>
                <c:pt idx="4">
                  <c:v>мешканці міст із населенням понад 100 тис.</c:v>
                </c:pt>
                <c:pt idx="5">
                  <c:v>мешканці обласних центрів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0.86000000000000065</c:v>
                </c:pt>
                <c:pt idx="1">
                  <c:v>0.81</c:v>
                </c:pt>
                <c:pt idx="2">
                  <c:v>0.76000000000002521</c:v>
                </c:pt>
                <c:pt idx="3">
                  <c:v>0.66000000000002834</c:v>
                </c:pt>
                <c:pt idx="4">
                  <c:v>0.74000000000000365</c:v>
                </c:pt>
                <c:pt idx="5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Ні («ні» і «швидше ні, ніж так»)</c:v>
                </c:pt>
              </c:strCache>
            </c:strRef>
          </c:tx>
          <c:dLbls>
            <c:dLbl>
              <c:idx val="2"/>
              <c:layout>
                <c:manualLayout>
                  <c:x val="1.3238770685579201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9.4562647754137547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3238770685579201E-2"/>
                  <c:y val="4.0404040404040404E-3"/>
                </c:manualLayout>
              </c:layout>
              <c:showVal val="1"/>
            </c:dLbl>
            <c:dLbl>
              <c:idx val="5"/>
              <c:layout>
                <c:manualLayout>
                  <c:x val="3.7825059101654892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мешканці сіл</c:v>
                </c:pt>
                <c:pt idx="1">
                  <c:v>мешканці населених пунктів до 20 тис. жителів</c:v>
                </c:pt>
                <c:pt idx="2">
                  <c:v>мешканці міст із населенням від 20 тис. до 50 тис.</c:v>
                </c:pt>
                <c:pt idx="3">
                  <c:v>мешканці міст із населенням від 50 тис. до 100 тис.</c:v>
                </c:pt>
                <c:pt idx="4">
                  <c:v>мешканці міст із населенням понад 100 тис.</c:v>
                </c:pt>
                <c:pt idx="5">
                  <c:v>мешканці обласних центрів</c:v>
                </c:pt>
              </c:strCache>
            </c:strRef>
          </c:cat>
          <c:val>
            <c:numRef>
              <c:f>Лист1!$C$2:$C$7</c:f>
              <c:numCache>
                <c:formatCode>0%</c:formatCode>
                <c:ptCount val="6"/>
                <c:pt idx="0">
                  <c:v>8.0000000000000043E-2</c:v>
                </c:pt>
                <c:pt idx="1">
                  <c:v>0.15000000000000024</c:v>
                </c:pt>
                <c:pt idx="2" formatCode="0.0%">
                  <c:v>0.16500000000000001</c:v>
                </c:pt>
                <c:pt idx="3" formatCode="0.0%">
                  <c:v>0.19500000000000001</c:v>
                </c:pt>
                <c:pt idx="4" formatCode="0.0%">
                  <c:v>0.18500000000000041</c:v>
                </c:pt>
                <c:pt idx="5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dLbl>
              <c:idx val="1"/>
              <c:layout>
                <c:manualLayout>
                  <c:x val="1.8912529550828437E-3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3238770685579201E-2"/>
                  <c:y val="-3.1814205049962158E-7"/>
                </c:manualLayout>
              </c:layout>
              <c:showVal val="1"/>
            </c:dLbl>
            <c:dLbl>
              <c:idx val="3"/>
              <c:layout>
                <c:manualLayout>
                  <c:x val="1.3238770685579201E-2"/>
                  <c:y val="1.2121212121212118E-2"/>
                </c:manualLayout>
              </c:layout>
              <c:showVal val="1"/>
            </c:dLbl>
            <c:dLbl>
              <c:idx val="4"/>
              <c:layout>
                <c:manualLayout>
                  <c:x val="1.134751773049646E-2"/>
                  <c:y val="8.0808080808080062E-3"/>
                </c:manualLayout>
              </c:layout>
              <c:showVal val="1"/>
            </c:dLbl>
            <c:dLbl>
              <c:idx val="5"/>
              <c:layout>
                <c:manualLayout>
                  <c:x val="3.7825059101654892E-3"/>
                  <c:y val="-7.4073218373949329E-17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мешканці сіл</c:v>
                </c:pt>
                <c:pt idx="1">
                  <c:v>мешканці населених пунктів до 20 тис. жителів</c:v>
                </c:pt>
                <c:pt idx="2">
                  <c:v>мешканці міст із населенням від 20 тис. до 50 тис.</c:v>
                </c:pt>
                <c:pt idx="3">
                  <c:v>мешканці міст із населенням від 50 тис. до 100 тис.</c:v>
                </c:pt>
                <c:pt idx="4">
                  <c:v>мешканці міст із населенням понад 100 тис.</c:v>
                </c:pt>
                <c:pt idx="5">
                  <c:v>мешканці обласних центрів</c:v>
                </c:pt>
              </c:strCache>
            </c:strRef>
          </c:cat>
          <c:val>
            <c:numRef>
              <c:f>Лист1!$D$2:$D$7</c:f>
              <c:numCache>
                <c:formatCode>0%</c:formatCode>
                <c:ptCount val="6"/>
                <c:pt idx="0">
                  <c:v>6.0000000000000032E-2</c:v>
                </c:pt>
                <c:pt idx="1">
                  <c:v>4.0000000000000022E-2</c:v>
                </c:pt>
                <c:pt idx="2" formatCode="0.0%">
                  <c:v>7.5000000000000011E-2</c:v>
                </c:pt>
                <c:pt idx="3" formatCode="0.0%">
                  <c:v>0.14500000000000021</c:v>
                </c:pt>
                <c:pt idx="4" formatCode="0.0%">
                  <c:v>7.5000000000000011E-2</c:v>
                </c:pt>
                <c:pt idx="5">
                  <c:v>0.05</c:v>
                </c:pt>
              </c:numCache>
            </c:numRef>
          </c:val>
        </c:ser>
        <c:axId val="206830592"/>
        <c:axId val="206840576"/>
      </c:barChart>
      <c:catAx>
        <c:axId val="206830592"/>
        <c:scaling>
          <c:orientation val="minMax"/>
        </c:scaling>
        <c:axPos val="b"/>
        <c:tickLblPos val="nextTo"/>
        <c:crossAx val="206840576"/>
        <c:crosses val="autoZero"/>
        <c:auto val="1"/>
        <c:lblAlgn val="ctr"/>
        <c:lblOffset val="100"/>
      </c:catAx>
      <c:valAx>
        <c:axId val="206840576"/>
        <c:scaling>
          <c:orientation val="minMax"/>
        </c:scaling>
        <c:axPos val="l"/>
        <c:majorGridlines/>
        <c:numFmt formatCode="0%" sourceLinked="1"/>
        <c:tickLblPos val="nextTo"/>
        <c:crossAx val="2068305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Так («так» і «швидше так, аніж ні»)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мешканці сіл</c:v>
                </c:pt>
                <c:pt idx="1">
                  <c:v>мешканці населених пунктів до 20 тис. жителів</c:v>
                </c:pt>
                <c:pt idx="2">
                  <c:v>мешканці міст із населенням від 20 тис. до 50 тис.</c:v>
                </c:pt>
                <c:pt idx="3">
                  <c:v>мешканці міст із населенням від 50 тис. до 100 тис.</c:v>
                </c:pt>
                <c:pt idx="4">
                  <c:v>мешканці міст із населенням понад 100 тис.</c:v>
                </c:pt>
                <c:pt idx="5">
                  <c:v>мешканці обласних центрів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0.81</c:v>
                </c:pt>
                <c:pt idx="1">
                  <c:v>0.75000000000001465</c:v>
                </c:pt>
                <c:pt idx="2">
                  <c:v>0.66000000000002834</c:v>
                </c:pt>
                <c:pt idx="3">
                  <c:v>0.62000000000000965</c:v>
                </c:pt>
                <c:pt idx="4">
                  <c:v>0.62000000000000965</c:v>
                </c:pt>
                <c:pt idx="5">
                  <c:v>0.70000000000000062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Ні («ні» і «швидше ні, ніж так»)</c:v>
                </c:pt>
              </c:strCache>
            </c:strRef>
          </c:tx>
          <c:dLbls>
            <c:dLbl>
              <c:idx val="2"/>
              <c:layout>
                <c:manualLayout>
                  <c:x val="5.5478502080443829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9.2464170134074746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9.2464170134074746E-3"/>
                  <c:y val="3.8535645472064319E-3"/>
                </c:manualLayout>
              </c:layout>
              <c:showVal val="1"/>
            </c:dLbl>
            <c:dLbl>
              <c:idx val="5"/>
              <c:layout>
                <c:manualLayout>
                  <c:x val="1.6643550624134265E-2"/>
                  <c:y val="7.70712909441283E-3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мешканці сіл</c:v>
                </c:pt>
                <c:pt idx="1">
                  <c:v>мешканці населених пунктів до 20 тис. жителів</c:v>
                </c:pt>
                <c:pt idx="2">
                  <c:v>мешканці міст із населенням від 20 тис. до 50 тис.</c:v>
                </c:pt>
                <c:pt idx="3">
                  <c:v>мешканці міст із населенням від 50 тис. до 100 тис.</c:v>
                </c:pt>
                <c:pt idx="4">
                  <c:v>мешканці міст із населенням понад 100 тис.</c:v>
                </c:pt>
                <c:pt idx="5">
                  <c:v>мешканці обласних центрів</c:v>
                </c:pt>
              </c:strCache>
            </c:strRef>
          </c:cat>
          <c:val>
            <c:numRef>
              <c:f>Лист1!$C$2:$C$7</c:f>
              <c:numCache>
                <c:formatCode>0%</c:formatCode>
                <c:ptCount val="6"/>
                <c:pt idx="0">
                  <c:v>0.12000000000000002</c:v>
                </c:pt>
                <c:pt idx="1">
                  <c:v>0.2</c:v>
                </c:pt>
                <c:pt idx="2">
                  <c:v>0.27</c:v>
                </c:pt>
                <c:pt idx="3">
                  <c:v>0.26</c:v>
                </c:pt>
                <c:pt idx="4">
                  <c:v>0.25</c:v>
                </c:pt>
                <c:pt idx="5" formatCode="0.0%">
                  <c:v>0.255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dLbl>
              <c:idx val="3"/>
              <c:layout>
                <c:manualLayout>
                  <c:x val="5.5478502080443829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5.5478502080443829E-3"/>
                  <c:y val="7.70712909441283E-3"/>
                </c:manualLayout>
              </c:layout>
              <c:showVal val="1"/>
            </c:dLbl>
            <c:dLbl>
              <c:idx val="5"/>
              <c:layout>
                <c:manualLayout>
                  <c:x val="7.3971336107258425E-3"/>
                  <c:y val="7.70712909441283E-3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мешканці сіл</c:v>
                </c:pt>
                <c:pt idx="1">
                  <c:v>мешканці населених пунктів до 20 тис. жителів</c:v>
                </c:pt>
                <c:pt idx="2">
                  <c:v>мешканці міст із населенням від 20 тис. до 50 тис.</c:v>
                </c:pt>
                <c:pt idx="3">
                  <c:v>мешканці міст із населенням від 50 тис. до 100 тис.</c:v>
                </c:pt>
                <c:pt idx="4">
                  <c:v>мешканці міст із населенням понад 100 тис.</c:v>
                </c:pt>
                <c:pt idx="5">
                  <c:v>мешканці обласних центрів</c:v>
                </c:pt>
              </c:strCache>
            </c:strRef>
          </c:cat>
          <c:val>
            <c:numRef>
              <c:f>Лист1!$D$2:$D$7</c:f>
              <c:numCache>
                <c:formatCode>0%</c:formatCode>
                <c:ptCount val="6"/>
                <c:pt idx="0">
                  <c:v>7.0000000000000021E-2</c:v>
                </c:pt>
                <c:pt idx="1">
                  <c:v>0.05</c:v>
                </c:pt>
                <c:pt idx="2">
                  <c:v>7.0000000000000021E-2</c:v>
                </c:pt>
                <c:pt idx="3">
                  <c:v>0.12000000000000002</c:v>
                </c:pt>
                <c:pt idx="4">
                  <c:v>0.13</c:v>
                </c:pt>
                <c:pt idx="5" formatCode="0.0%">
                  <c:v>4.5000000000000012E-2</c:v>
                </c:pt>
              </c:numCache>
            </c:numRef>
          </c:val>
        </c:ser>
        <c:axId val="206916992"/>
        <c:axId val="206926976"/>
      </c:barChart>
      <c:catAx>
        <c:axId val="206916992"/>
        <c:scaling>
          <c:orientation val="minMax"/>
        </c:scaling>
        <c:axPos val="b"/>
        <c:tickLblPos val="nextTo"/>
        <c:crossAx val="206926976"/>
        <c:crosses val="autoZero"/>
        <c:auto val="1"/>
        <c:lblAlgn val="ctr"/>
        <c:lblOffset val="100"/>
      </c:catAx>
      <c:valAx>
        <c:axId val="206926976"/>
        <c:scaling>
          <c:orientation val="minMax"/>
        </c:scaling>
        <c:axPos val="l"/>
        <c:majorGridlines/>
        <c:numFmt formatCode="0%" sourceLinked="1"/>
        <c:tickLblPos val="nextTo"/>
        <c:crossAx val="20691699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«Позитивно» та «Швидше позитивно»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18 – 29 років</c:v>
                </c:pt>
                <c:pt idx="1">
                  <c:v>30 – 39 років</c:v>
                </c:pt>
                <c:pt idx="2">
                  <c:v>40 – 49 років</c:v>
                </c:pt>
                <c:pt idx="3">
                  <c:v>50 – 59 років </c:v>
                </c:pt>
                <c:pt idx="4">
                  <c:v>60 + років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94</c:v>
                </c:pt>
                <c:pt idx="1">
                  <c:v>88.6</c:v>
                </c:pt>
                <c:pt idx="2">
                  <c:v>89.4</c:v>
                </c:pt>
                <c:pt idx="3">
                  <c:v>83.4</c:v>
                </c:pt>
                <c:pt idx="4">
                  <c:v>85.4</c:v>
                </c:pt>
              </c:numCache>
            </c:numRef>
          </c:val>
        </c:ser>
        <c:axId val="209033856"/>
        <c:axId val="209039744"/>
      </c:barChart>
      <c:catAx>
        <c:axId val="209033856"/>
        <c:scaling>
          <c:orientation val="minMax"/>
        </c:scaling>
        <c:axPos val="b"/>
        <c:tickLblPos val="nextTo"/>
        <c:crossAx val="209039744"/>
        <c:crosses val="autoZero"/>
        <c:auto val="1"/>
        <c:lblAlgn val="ctr"/>
        <c:lblOffset val="100"/>
      </c:catAx>
      <c:valAx>
        <c:axId val="209039744"/>
        <c:scaling>
          <c:orientation val="minMax"/>
        </c:scaling>
        <c:axPos val="l"/>
        <c:majorGridlines/>
        <c:numFmt formatCode="General" sourceLinked="1"/>
        <c:tickLblPos val="nextTo"/>
        <c:crossAx val="2090338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«Як би Ви поставилися до законодавчого закріплення вимоги, що кожен громадянин зобов’язаний володіти українською мовою як мовою свого громадянства?»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18 – 29 років</c:v>
                </c:pt>
                <c:pt idx="1">
                  <c:v>30 – 39 років</c:v>
                </c:pt>
                <c:pt idx="2">
                  <c:v>40 – 49 років</c:v>
                </c:pt>
                <c:pt idx="3">
                  <c:v>50 – 59 років</c:v>
                </c:pt>
                <c:pt idx="4">
                  <c:v>60 + років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94</c:v>
                </c:pt>
                <c:pt idx="1">
                  <c:v>88.6</c:v>
                </c:pt>
                <c:pt idx="2">
                  <c:v>89.4</c:v>
                </c:pt>
                <c:pt idx="3">
                  <c:v>83.4</c:v>
                </c:pt>
                <c:pt idx="4">
                  <c:v>85.4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«Як Ви вважаєте, чи потрібно запровадити іспит з української мови для отримання громадянства України?»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18 – 29 років</c:v>
                </c:pt>
                <c:pt idx="1">
                  <c:v>30 – 39 років</c:v>
                </c:pt>
                <c:pt idx="2">
                  <c:v>40 – 49 років</c:v>
                </c:pt>
                <c:pt idx="3">
                  <c:v>50 – 59 років</c:v>
                </c:pt>
                <c:pt idx="4">
                  <c:v>60 + років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66.099999999999994</c:v>
                </c:pt>
                <c:pt idx="1">
                  <c:v>65.400000000000006</c:v>
                </c:pt>
                <c:pt idx="2">
                  <c:v>63.4</c:v>
                </c:pt>
                <c:pt idx="3">
                  <c:v>59.8</c:v>
                </c:pt>
                <c:pt idx="4">
                  <c:v>54.7</c:v>
                </c:pt>
              </c:numCache>
            </c:numRef>
          </c:val>
        </c:ser>
        <c:axId val="209094912"/>
        <c:axId val="209108992"/>
      </c:barChart>
      <c:catAx>
        <c:axId val="209094912"/>
        <c:scaling>
          <c:orientation val="minMax"/>
        </c:scaling>
        <c:axPos val="b"/>
        <c:tickLblPos val="nextTo"/>
        <c:crossAx val="209108992"/>
        <c:crosses val="autoZero"/>
        <c:auto val="1"/>
        <c:lblAlgn val="ctr"/>
        <c:lblOffset val="100"/>
      </c:catAx>
      <c:valAx>
        <c:axId val="209108992"/>
        <c:scaling>
          <c:orientation val="minMax"/>
        </c:scaling>
        <c:axPos val="l"/>
        <c:majorGridlines/>
        <c:numFmt formatCode="General" sourceLinked="1"/>
        <c:tickLblPos val="nextTo"/>
        <c:crossAx val="209094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401611256926262"/>
          <c:y val="3.5658042744657011E-2"/>
          <c:w val="0.33209499854185592"/>
          <c:h val="0.94058867641544863"/>
        </c:manualLayout>
      </c:layout>
    </c:legend>
    <c:plotVisOnly val="1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Здебільшого українською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18 – 29 років</c:v>
                </c:pt>
                <c:pt idx="1">
                  <c:v>30 – 39 років</c:v>
                </c:pt>
                <c:pt idx="2">
                  <c:v>40 – 49 років</c:v>
                </c:pt>
                <c:pt idx="3">
                  <c:v>50 – 59 років </c:v>
                </c:pt>
                <c:pt idx="4">
                  <c:v>60 + років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60.4</c:v>
                </c:pt>
                <c:pt idx="1">
                  <c:v>53.7</c:v>
                </c:pt>
                <c:pt idx="2">
                  <c:v>54.3</c:v>
                </c:pt>
                <c:pt idx="3">
                  <c:v>48.7</c:v>
                </c:pt>
                <c:pt idx="4">
                  <c:v>52.5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Українською і російською однаковою мірою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18 – 29 років</c:v>
                </c:pt>
                <c:pt idx="1">
                  <c:v>30 – 39 років</c:v>
                </c:pt>
                <c:pt idx="2">
                  <c:v>40 – 49 років</c:v>
                </c:pt>
                <c:pt idx="3">
                  <c:v>50 – 59 років </c:v>
                </c:pt>
                <c:pt idx="4">
                  <c:v>60 + років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31.4</c:v>
                </c:pt>
                <c:pt idx="1">
                  <c:v>35.5</c:v>
                </c:pt>
                <c:pt idx="2">
                  <c:v>34.800000000000004</c:v>
                </c:pt>
                <c:pt idx="3">
                  <c:v>37.200000000000003</c:v>
                </c:pt>
                <c:pt idx="4">
                  <c:v>32.4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Здебільшого російською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18 – 29 років</c:v>
                </c:pt>
                <c:pt idx="1">
                  <c:v>30 – 39 років</c:v>
                </c:pt>
                <c:pt idx="2">
                  <c:v>40 – 49 років</c:v>
                </c:pt>
                <c:pt idx="3">
                  <c:v>50 – 59 років </c:v>
                </c:pt>
                <c:pt idx="4">
                  <c:v>60 + років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8.2000000000000011</c:v>
                </c:pt>
                <c:pt idx="1">
                  <c:v>10.8</c:v>
                </c:pt>
                <c:pt idx="2">
                  <c:v>10.9</c:v>
                </c:pt>
                <c:pt idx="3">
                  <c:v>14.1</c:v>
                </c:pt>
                <c:pt idx="4">
                  <c:v>15.1</c:v>
                </c:pt>
              </c:numCache>
            </c:numRef>
          </c:val>
        </c:ser>
        <c:axId val="209144448"/>
        <c:axId val="209150336"/>
      </c:barChart>
      <c:catAx>
        <c:axId val="209144448"/>
        <c:scaling>
          <c:orientation val="minMax"/>
        </c:scaling>
        <c:axPos val="b"/>
        <c:tickLblPos val="nextTo"/>
        <c:crossAx val="209150336"/>
        <c:crosses val="autoZero"/>
        <c:auto val="1"/>
        <c:lblAlgn val="ctr"/>
        <c:lblOffset val="100"/>
      </c:catAx>
      <c:valAx>
        <c:axId val="209150336"/>
        <c:scaling>
          <c:orientation val="minMax"/>
        </c:scaling>
        <c:axPos val="l"/>
        <c:majorGridlines/>
        <c:numFmt formatCode="General" sourceLinked="1"/>
        <c:tickLblPos val="nextTo"/>
        <c:crossAx val="209144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641185476815394"/>
          <c:y val="0.1973572053493314"/>
          <c:w val="0.25581036745407543"/>
          <c:h val="0.58941226096735788"/>
        </c:manualLayout>
      </c:layout>
    </c:legend>
    <c:plotVisOnly val="1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2985318107667206E-2"/>
          <c:y val="3.7542662116041001E-2"/>
          <c:w val="0.86623164763462368"/>
          <c:h val="0.75085324232085582"/>
        </c:manualLayout>
      </c:layout>
      <c:barChart>
        <c:barDir val="bar"/>
        <c:grouping val="clustered"/>
        <c:ser>
          <c:idx val="0"/>
          <c:order val="0"/>
          <c:tx>
            <c:strRef>
              <c:f>Лист3!$B$1</c:f>
              <c:strCache>
                <c:ptCount val="1"/>
                <c:pt idx="0">
                  <c:v>«майже всі»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Лист3!$A$2:$A$6</c:f>
              <c:strCache>
                <c:ptCount val="5"/>
                <c:pt idx="0">
                  <c:v>Захід</c:v>
                </c:pt>
                <c:pt idx="1">
                  <c:v>Центр</c:v>
                </c:pt>
                <c:pt idx="2">
                  <c:v>Північ</c:v>
                </c:pt>
                <c:pt idx="3">
                  <c:v>Схід</c:v>
                </c:pt>
                <c:pt idx="4">
                  <c:v>Південь</c:v>
                </c:pt>
              </c:strCache>
            </c:strRef>
          </c:cat>
          <c:val>
            <c:numRef>
              <c:f>Лист3!$B$2:$B$6</c:f>
              <c:numCache>
                <c:formatCode>0%</c:formatCode>
                <c:ptCount val="5"/>
                <c:pt idx="0">
                  <c:v>0.87000000000000965</c:v>
                </c:pt>
                <c:pt idx="1">
                  <c:v>0.60000000000000064</c:v>
                </c:pt>
                <c:pt idx="2">
                  <c:v>0.4</c:v>
                </c:pt>
                <c:pt idx="3">
                  <c:v>0.13</c:v>
                </c:pt>
                <c:pt idx="4">
                  <c:v>0.15000000000000024</c:v>
                </c:pt>
              </c:numCache>
            </c:numRef>
          </c:val>
        </c:ser>
        <c:ser>
          <c:idx val="2"/>
          <c:order val="1"/>
          <c:tx>
            <c:strRef>
              <c:f>Лист3!$D$1</c:f>
              <c:strCache>
                <c:ptCount val="1"/>
                <c:pt idx="0">
                  <c:v>«близько половини»</c:v>
                </c:pt>
              </c:strCache>
            </c:strRef>
          </c:tx>
          <c:spPr>
            <a:solidFill>
              <a:srgbClr val="FFCC0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/>
                      <a:t>2,8%</a:t>
                    </a:r>
                  </a:p>
                </c:rich>
              </c:tx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/>
                      <a:t>9,4%</a:t>
                    </a:r>
                  </a:p>
                </c:rich>
              </c:tx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/>
                      <a:t>47,5%</a:t>
                    </a:r>
                  </a:p>
                </c:rich>
              </c:tx>
            </c:dLbl>
            <c:spPr>
              <a:noFill/>
              <a:ln w="25400">
                <a:noFill/>
              </a:ln>
            </c:spPr>
            <c:showVal val="1"/>
          </c:dLbls>
          <c:cat>
            <c:strRef>
              <c:f>Лист3!$A$2:$A$6</c:f>
              <c:strCache>
                <c:ptCount val="5"/>
                <c:pt idx="0">
                  <c:v>Захід</c:v>
                </c:pt>
                <c:pt idx="1">
                  <c:v>Центр</c:v>
                </c:pt>
                <c:pt idx="2">
                  <c:v>Північ</c:v>
                </c:pt>
                <c:pt idx="3">
                  <c:v>Схід</c:v>
                </c:pt>
                <c:pt idx="4">
                  <c:v>Південь</c:v>
                </c:pt>
              </c:strCache>
            </c:strRef>
          </c:cat>
          <c:val>
            <c:numRef>
              <c:f>Лист3!$D$2:$D$6</c:f>
              <c:numCache>
                <c:formatCode>0.00%</c:formatCode>
                <c:ptCount val="5"/>
                <c:pt idx="0">
                  <c:v>2.8000000000000001E-2</c:v>
                </c:pt>
                <c:pt idx="1">
                  <c:v>9.4000000000000028E-2</c:v>
                </c:pt>
                <c:pt idx="2" formatCode="0%">
                  <c:v>0.17</c:v>
                </c:pt>
                <c:pt idx="3">
                  <c:v>0.47500000000000031</c:v>
                </c:pt>
                <c:pt idx="4" formatCode="0%">
                  <c:v>0.30000000000000032</c:v>
                </c:pt>
              </c:numCache>
            </c:numRef>
          </c:val>
        </c:ser>
        <c:ser>
          <c:idx val="3"/>
          <c:order val="2"/>
          <c:tx>
            <c:strRef>
              <c:f>Лист3!$E$1</c:f>
              <c:strCache>
                <c:ptCount val="1"/>
                <c:pt idx="0">
                  <c:v>«майже ніхто»</c:v>
                </c:pt>
              </c:strCache>
            </c:strRef>
          </c:tx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Лист3!$A$2:$A$6</c:f>
              <c:strCache>
                <c:ptCount val="5"/>
                <c:pt idx="0">
                  <c:v>Захід</c:v>
                </c:pt>
                <c:pt idx="1">
                  <c:v>Центр</c:v>
                </c:pt>
                <c:pt idx="2">
                  <c:v>Північ</c:v>
                </c:pt>
                <c:pt idx="3">
                  <c:v>Схід</c:v>
                </c:pt>
                <c:pt idx="4">
                  <c:v>Південь</c:v>
                </c:pt>
              </c:strCache>
            </c:strRef>
          </c:cat>
          <c:val>
            <c:numRef>
              <c:f>Лист3!$E$2:$E$6</c:f>
              <c:numCache>
                <c:formatCode>0%</c:formatCode>
                <c:ptCount val="5"/>
                <c:pt idx="0" formatCode="General">
                  <c:v>0</c:v>
                </c:pt>
                <c:pt idx="1">
                  <c:v>0.05</c:v>
                </c:pt>
                <c:pt idx="2" formatCode="General">
                  <c:v>0</c:v>
                </c:pt>
                <c:pt idx="3">
                  <c:v>9.0000000000000024E-2</c:v>
                </c:pt>
                <c:pt idx="4">
                  <c:v>6.0000000000000032E-2</c:v>
                </c:pt>
              </c:numCache>
            </c:numRef>
          </c:val>
        </c:ser>
        <c:dLbls>
          <c:showVal val="1"/>
        </c:dLbls>
        <c:axId val="188301696"/>
        <c:axId val="188303232"/>
      </c:barChart>
      <c:catAx>
        <c:axId val="188301696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88303232"/>
        <c:crosses val="autoZero"/>
        <c:auto val="1"/>
        <c:lblAlgn val="ctr"/>
        <c:lblOffset val="100"/>
        <c:tickLblSkip val="1"/>
        <c:tickMarkSkip val="1"/>
      </c:catAx>
      <c:valAx>
        <c:axId val="188303232"/>
        <c:scaling>
          <c:orientation val="minMax"/>
        </c:scaling>
        <c:axPos val="b"/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8830169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1.1191206732961199E-2"/>
          <c:y val="0.88220099836163457"/>
          <c:w val="0.93008136893685756"/>
          <c:h val="0.10756040672369427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Частка учнів, які навчаються українською мовою (%)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Word]Лист1'!$A$2:$A$6</c:f>
              <c:strCache>
                <c:ptCount val="5"/>
                <c:pt idx="0">
                  <c:v>Захід</c:v>
                </c:pt>
                <c:pt idx="1">
                  <c:v>Центр</c:v>
                </c:pt>
                <c:pt idx="2">
                  <c:v>Північ</c:v>
                </c:pt>
                <c:pt idx="3">
                  <c:v>Схід</c:v>
                </c:pt>
                <c:pt idx="4">
                  <c:v>Південь</c:v>
                </c:pt>
              </c:strCache>
            </c:strRef>
          </c:cat>
          <c:val>
            <c:numRef>
              <c:f>'[Диаграмма в Microsoft Office Word]Лист1'!$B$2:$B$6</c:f>
              <c:numCache>
                <c:formatCode>General</c:formatCode>
                <c:ptCount val="5"/>
                <c:pt idx="0">
                  <c:v>97.8</c:v>
                </c:pt>
                <c:pt idx="1">
                  <c:v>99</c:v>
                </c:pt>
                <c:pt idx="2">
                  <c:v>98.4</c:v>
                </c:pt>
                <c:pt idx="3">
                  <c:v>70.7</c:v>
                </c:pt>
                <c:pt idx="4">
                  <c:v>82.2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Частка респондентів, які оцінюють середовище шкіл як здебільшого українськомовне (%)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Word]Лист1'!$A$2:$A$6</c:f>
              <c:strCache>
                <c:ptCount val="5"/>
                <c:pt idx="0">
                  <c:v>Захід</c:v>
                </c:pt>
                <c:pt idx="1">
                  <c:v>Центр</c:v>
                </c:pt>
                <c:pt idx="2">
                  <c:v>Північ</c:v>
                </c:pt>
                <c:pt idx="3">
                  <c:v>Схід</c:v>
                </c:pt>
                <c:pt idx="4">
                  <c:v>Південь</c:v>
                </c:pt>
              </c:strCache>
            </c:strRef>
          </c:cat>
          <c:val>
            <c:numRef>
              <c:f>'[Диаграмма в Microsoft Office Word]Лист1'!$C$2:$C$6</c:f>
              <c:numCache>
                <c:formatCode>General</c:formatCode>
                <c:ptCount val="5"/>
                <c:pt idx="0">
                  <c:v>96</c:v>
                </c:pt>
                <c:pt idx="1">
                  <c:v>82</c:v>
                </c:pt>
                <c:pt idx="2">
                  <c:v>75</c:v>
                </c:pt>
                <c:pt idx="3">
                  <c:v>35</c:v>
                </c:pt>
                <c:pt idx="4">
                  <c:v>49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Word]Лист1'!$D$1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'[Диаграмма в Microsoft Office Word]Лист1'!$A$2:$A$6</c:f>
              <c:strCache>
                <c:ptCount val="5"/>
                <c:pt idx="0">
                  <c:v>Захід</c:v>
                </c:pt>
                <c:pt idx="1">
                  <c:v>Центр</c:v>
                </c:pt>
                <c:pt idx="2">
                  <c:v>Північ</c:v>
                </c:pt>
                <c:pt idx="3">
                  <c:v>Схід</c:v>
                </c:pt>
                <c:pt idx="4">
                  <c:v>Південь</c:v>
                </c:pt>
              </c:strCache>
            </c:strRef>
          </c:cat>
          <c:val>
            <c:numRef>
              <c:f>'[Диаграмма в Microsoft Office Word]Лист1'!$D$2:$D$6</c:f>
            </c:numRef>
          </c:val>
        </c:ser>
        <c:shape val="box"/>
        <c:axId val="150142976"/>
        <c:axId val="150144512"/>
        <c:axId val="0"/>
      </c:bar3DChart>
      <c:catAx>
        <c:axId val="150142976"/>
        <c:scaling>
          <c:orientation val="minMax"/>
        </c:scaling>
        <c:axPos val="l"/>
        <c:tickLblPos val="nextTo"/>
        <c:crossAx val="150144512"/>
        <c:crosses val="autoZero"/>
        <c:auto val="1"/>
        <c:lblAlgn val="ctr"/>
        <c:lblOffset val="100"/>
      </c:catAx>
      <c:valAx>
        <c:axId val="150144512"/>
        <c:scaling>
          <c:orientation val="minMax"/>
        </c:scaling>
        <c:axPos val="b"/>
        <c:majorGridlines/>
        <c:numFmt formatCode="General" sourceLinked="1"/>
        <c:tickLblPos val="nextTo"/>
        <c:crossAx val="150142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831933508313332"/>
          <c:y val="0.14924795858851475"/>
          <c:w val="0.35890288713912594"/>
          <c:h val="0.7107629775444968"/>
        </c:manualLayout>
      </c:layout>
    </c:legend>
    <c:plotVisOnly val="1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Південь</c:v>
                </c:pt>
                <c:pt idx="1">
                  <c:v>Схід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 formatCode="0.0%">
                  <c:v>0.10500000000000002</c:v>
                </c:pt>
                <c:pt idx="1">
                  <c:v>8.0000000000000043E-2</c:v>
                </c:pt>
                <c:pt idx="2">
                  <c:v>4.0000000000000022E-2</c:v>
                </c:pt>
                <c:pt idx="3" formatCode="0.0%">
                  <c:v>1.4E-2</c:v>
                </c:pt>
                <c:pt idx="4" formatCode="0.0%">
                  <c:v>4.0000000000000114E-3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Ні («ні» і «швидше ні, ніж так»)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Південь</c:v>
                </c:pt>
                <c:pt idx="1">
                  <c:v>Схід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0.35000000000000031</c:v>
                </c:pt>
                <c:pt idx="1">
                  <c:v>0.22</c:v>
                </c:pt>
                <c:pt idx="2">
                  <c:v>6.0000000000000032E-2</c:v>
                </c:pt>
                <c:pt idx="3" formatCode="0.0%">
                  <c:v>5.3000000000000012E-2</c:v>
                </c:pt>
                <c:pt idx="4" formatCode="0.0%">
                  <c:v>1.2999999999999998E-2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Так («так» і «швидше так, аніж ні»)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Південь</c:v>
                </c:pt>
                <c:pt idx="1">
                  <c:v>Схід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 formatCode="0.0%">
                  <c:v>0.54500000000000004</c:v>
                </c:pt>
                <c:pt idx="1">
                  <c:v>0.70000000000000062</c:v>
                </c:pt>
                <c:pt idx="2">
                  <c:v>0.9</c:v>
                </c:pt>
                <c:pt idx="3">
                  <c:v>0.93</c:v>
                </c:pt>
                <c:pt idx="4" formatCode="0.0%">
                  <c:v>0.98299999999999998</c:v>
                </c:pt>
              </c:numCache>
            </c:numRef>
          </c:val>
        </c:ser>
        <c:axId val="200058368"/>
        <c:axId val="200059904"/>
      </c:barChart>
      <c:catAx>
        <c:axId val="200058368"/>
        <c:scaling>
          <c:orientation val="minMax"/>
        </c:scaling>
        <c:axPos val="l"/>
        <c:tickLblPos val="nextTo"/>
        <c:crossAx val="200059904"/>
        <c:crosses val="autoZero"/>
        <c:auto val="1"/>
        <c:lblAlgn val="ctr"/>
        <c:lblOffset val="100"/>
      </c:catAx>
      <c:valAx>
        <c:axId val="200059904"/>
        <c:scaling>
          <c:orientation val="minMax"/>
          <c:max val="1"/>
        </c:scaling>
        <c:axPos val="b"/>
        <c:majorGridlines/>
        <c:numFmt formatCode="0.0%" sourceLinked="1"/>
        <c:tickLblPos val="nextTo"/>
        <c:crossAx val="20005836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Південь</c:v>
                </c:pt>
                <c:pt idx="1">
                  <c:v>Схід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7.0000000000000021E-2</c:v>
                </c:pt>
                <c:pt idx="1">
                  <c:v>8.0000000000000043E-2</c:v>
                </c:pt>
                <c:pt idx="2">
                  <c:v>6.0000000000000032E-2</c:v>
                </c:pt>
                <c:pt idx="3" formatCode="0.0%">
                  <c:v>3.5999999999999997E-2</c:v>
                </c:pt>
                <c:pt idx="4" formatCode="0.0%">
                  <c:v>1.7000000000000001E-2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Ні («ні» і «швидше ні, ніж так»)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Південь</c:v>
                </c:pt>
                <c:pt idx="1">
                  <c:v>Схід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0.44</c:v>
                </c:pt>
                <c:pt idx="1">
                  <c:v>0.35000000000000031</c:v>
                </c:pt>
                <c:pt idx="2">
                  <c:v>9.0000000000000024E-2</c:v>
                </c:pt>
                <c:pt idx="3">
                  <c:v>0.1</c:v>
                </c:pt>
                <c:pt idx="4" formatCode="0.0%">
                  <c:v>1.2999999999999998E-2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Так («так» і «швидше так, аніж ні»)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Південь</c:v>
                </c:pt>
                <c:pt idx="1">
                  <c:v>Схід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>
                  <c:v>0.49000000000000032</c:v>
                </c:pt>
                <c:pt idx="1">
                  <c:v>0.56999999999999995</c:v>
                </c:pt>
                <c:pt idx="2">
                  <c:v>0.85000000000000064</c:v>
                </c:pt>
                <c:pt idx="3" formatCode="0.0%">
                  <c:v>0.86400000000000265</c:v>
                </c:pt>
                <c:pt idx="4">
                  <c:v>0.97000000000000064</c:v>
                </c:pt>
              </c:numCache>
            </c:numRef>
          </c:val>
        </c:ser>
        <c:axId val="200206592"/>
        <c:axId val="200216576"/>
      </c:barChart>
      <c:catAx>
        <c:axId val="200206592"/>
        <c:scaling>
          <c:orientation val="minMax"/>
        </c:scaling>
        <c:axPos val="l"/>
        <c:tickLblPos val="nextTo"/>
        <c:crossAx val="200216576"/>
        <c:crosses val="autoZero"/>
        <c:auto val="1"/>
        <c:lblAlgn val="ctr"/>
        <c:lblOffset val="100"/>
      </c:catAx>
      <c:valAx>
        <c:axId val="200216576"/>
        <c:scaling>
          <c:orientation val="minMax"/>
          <c:max val="1"/>
        </c:scaling>
        <c:axPos val="b"/>
        <c:majorGridlines/>
        <c:numFmt formatCode="0%" sourceLinked="1"/>
        <c:tickLblPos val="nextTo"/>
        <c:crossAx val="20020659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Здебільшого українською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Схід</c:v>
                </c:pt>
                <c:pt idx="1">
                  <c:v>Південь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23.2</c:v>
                </c:pt>
                <c:pt idx="1">
                  <c:v>26.4</c:v>
                </c:pt>
                <c:pt idx="2">
                  <c:v>54.5</c:v>
                </c:pt>
                <c:pt idx="3">
                  <c:v>57.9</c:v>
                </c:pt>
                <c:pt idx="4">
                  <c:v>90.4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Українською і російською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Схід</c:v>
                </c:pt>
                <c:pt idx="1">
                  <c:v>Південь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43.1</c:v>
                </c:pt>
                <c:pt idx="1">
                  <c:v>40.5</c:v>
                </c:pt>
                <c:pt idx="2">
                  <c:v>34</c:v>
                </c:pt>
                <c:pt idx="3">
                  <c:v>37.4</c:v>
                </c:pt>
                <c:pt idx="4">
                  <c:v>8.9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Здебільшого російською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Схід</c:v>
                </c:pt>
                <c:pt idx="1">
                  <c:v>Південь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23.7</c:v>
                </c:pt>
                <c:pt idx="1">
                  <c:v>28.4</c:v>
                </c:pt>
                <c:pt idx="2">
                  <c:v>6.7</c:v>
                </c:pt>
                <c:pt idx="3">
                  <c:v>1.7</c:v>
                </c:pt>
                <c:pt idx="4">
                  <c:v>0.2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Схід</c:v>
                </c:pt>
                <c:pt idx="1">
                  <c:v>Південь</c:v>
                </c:pt>
                <c:pt idx="2">
                  <c:v>Північ</c:v>
                </c:pt>
                <c:pt idx="3">
                  <c:v>Центр</c:v>
                </c:pt>
                <c:pt idx="4">
                  <c:v>Захід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10</c:v>
                </c:pt>
                <c:pt idx="1">
                  <c:v>4.7</c:v>
                </c:pt>
                <c:pt idx="2">
                  <c:v>4.8</c:v>
                </c:pt>
                <c:pt idx="3">
                  <c:v>3</c:v>
                </c:pt>
                <c:pt idx="4">
                  <c:v>0.5</c:v>
                </c:pt>
              </c:numCache>
            </c:numRef>
          </c:val>
        </c:ser>
        <c:axId val="188703488"/>
        <c:axId val="188705024"/>
      </c:barChart>
      <c:catAx>
        <c:axId val="188703488"/>
        <c:scaling>
          <c:orientation val="minMax"/>
        </c:scaling>
        <c:axPos val="l"/>
        <c:tickLblPos val="nextTo"/>
        <c:crossAx val="188705024"/>
        <c:crosses val="autoZero"/>
        <c:auto val="1"/>
        <c:lblAlgn val="ctr"/>
        <c:lblOffset val="100"/>
      </c:catAx>
      <c:valAx>
        <c:axId val="188705024"/>
        <c:scaling>
          <c:orientation val="minMax"/>
        </c:scaling>
        <c:axPos val="b"/>
        <c:majorGridlines/>
        <c:numFmt formatCode="General" sourceLinked="1"/>
        <c:tickLblPos val="nextTo"/>
        <c:crossAx val="18870348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Мовне середовище шкіл оцінюють як здебільшого українськомовне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Російськомовні</c:v>
                </c:pt>
                <c:pt idx="1">
                  <c:v>Українськомовні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11.3</c:v>
                </c:pt>
                <c:pt idx="1">
                  <c:v>70.099999999999994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Мовне середовище шкіл оцінюють як двомовне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Російськомовні</c:v>
                </c:pt>
                <c:pt idx="1">
                  <c:v>Українськомовні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68.2</c:v>
                </c:pt>
                <c:pt idx="1">
                  <c:v>25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Російськомовні</c:v>
                </c:pt>
                <c:pt idx="1">
                  <c:v>Українськомовні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20.5</c:v>
                </c:pt>
                <c:pt idx="1">
                  <c:v>4.9000000000000004</c:v>
                </c:pt>
              </c:numCache>
            </c:numRef>
          </c:val>
        </c:ser>
        <c:axId val="188724352"/>
        <c:axId val="188725888"/>
      </c:barChart>
      <c:catAx>
        <c:axId val="188724352"/>
        <c:scaling>
          <c:orientation val="minMax"/>
        </c:scaling>
        <c:axPos val="b"/>
        <c:tickLblPos val="nextTo"/>
        <c:crossAx val="188725888"/>
        <c:crosses val="autoZero"/>
        <c:auto val="1"/>
        <c:lblAlgn val="ctr"/>
        <c:lblOffset val="100"/>
      </c:catAx>
      <c:valAx>
        <c:axId val="188725888"/>
        <c:scaling>
          <c:orientation val="minMax"/>
        </c:scaling>
        <c:axPos val="l"/>
        <c:majorGridlines/>
        <c:numFmt formatCode="General" sourceLinked="1"/>
        <c:tickLblPos val="nextTo"/>
        <c:crossAx val="1887243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2006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Тільки російською мовою</c:v>
                </c:pt>
                <c:pt idx="1">
                  <c:v>У більшості ситуацій російською мовою</c:v>
                </c:pt>
                <c:pt idx="2">
                  <c:v>Однаковою мірою українською і російською мовами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31.7</c:v>
                </c:pt>
                <c:pt idx="1">
                  <c:v>51.8</c:v>
                </c:pt>
                <c:pt idx="2">
                  <c:v>66.599999999999994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Тільки російською мовою</c:v>
                </c:pt>
                <c:pt idx="1">
                  <c:v>У більшості ситуацій російською мовою</c:v>
                </c:pt>
                <c:pt idx="2">
                  <c:v>Однаковою мірою українською і російською мовами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40</c:v>
                </c:pt>
                <c:pt idx="1">
                  <c:v>68.2</c:v>
                </c:pt>
                <c:pt idx="2">
                  <c:v>82.5</c:v>
                </c:pt>
              </c:numCache>
            </c:numRef>
          </c:val>
        </c:ser>
        <c:axId val="205769344"/>
        <c:axId val="206094336"/>
      </c:barChart>
      <c:catAx>
        <c:axId val="205769344"/>
        <c:scaling>
          <c:orientation val="minMax"/>
        </c:scaling>
        <c:axPos val="b"/>
        <c:tickLblPos val="nextTo"/>
        <c:crossAx val="206094336"/>
        <c:crosses val="autoZero"/>
        <c:auto val="1"/>
        <c:lblAlgn val="ctr"/>
        <c:lblOffset val="100"/>
      </c:catAx>
      <c:valAx>
        <c:axId val="206094336"/>
        <c:scaling>
          <c:orientation val="minMax"/>
        </c:scaling>
        <c:axPos val="l"/>
        <c:majorGridlines/>
        <c:numFmt formatCode="General" sourceLinked="1"/>
        <c:tickLblPos val="nextTo"/>
        <c:crossAx val="2057693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1"/>
  <c:chart>
    <c:plotArea>
      <c:layout/>
      <c:barChart>
        <c:barDir val="col"/>
        <c:grouping val="clustered"/>
        <c:ser>
          <c:idx val="0"/>
          <c:order val="0"/>
          <c:tx>
            <c:strRef>
              <c:f>'7.6'!$E$7</c:f>
              <c:strCache>
                <c:ptCount val="1"/>
                <c:pt idx="0">
                  <c:v>Здебільшого українською</c:v>
                </c:pt>
              </c:strCache>
            </c:strRef>
          </c:tx>
          <c:dLbls>
            <c:dLblPos val="outEnd"/>
            <c:showVal val="1"/>
          </c:dLbls>
          <c:cat>
            <c:strRef>
              <c:f>'7.6'!$D$8:$D$9</c:f>
              <c:strCache>
                <c:ptCount val="2"/>
                <c:pt idx="0">
                  <c:v>Мова спілкування вдома </c:v>
                </c:pt>
                <c:pt idx="1">
                  <c:v>Бажана мова освіти дітей (майбутніх дітей)</c:v>
                </c:pt>
              </c:strCache>
            </c:strRef>
          </c:cat>
          <c:val>
            <c:numRef>
              <c:f>'7.6'!$E$8:$E$9</c:f>
              <c:numCache>
                <c:formatCode>0.00%</c:formatCode>
                <c:ptCount val="2"/>
                <c:pt idx="0">
                  <c:v>0.46400000000000002</c:v>
                </c:pt>
                <c:pt idx="1">
                  <c:v>0.51400000000000001</c:v>
                </c:pt>
              </c:numCache>
            </c:numRef>
          </c:val>
        </c:ser>
        <c:ser>
          <c:idx val="1"/>
          <c:order val="1"/>
          <c:tx>
            <c:strRef>
              <c:f>'7.6'!$F$7</c:f>
              <c:strCache>
                <c:ptCount val="1"/>
                <c:pt idx="0">
                  <c:v>Українською і російською </c:v>
                </c:pt>
              </c:strCache>
            </c:strRef>
          </c:tx>
          <c:dLbls>
            <c:dLblPos val="outEnd"/>
            <c:showVal val="1"/>
          </c:dLbls>
          <c:cat>
            <c:strRef>
              <c:f>'7.6'!$D$8:$D$9</c:f>
              <c:strCache>
                <c:ptCount val="2"/>
                <c:pt idx="0">
                  <c:v>Мова спілкування вдома </c:v>
                </c:pt>
                <c:pt idx="1">
                  <c:v>Бажана мова освіти дітей (майбутніх дітей)</c:v>
                </c:pt>
              </c:strCache>
            </c:strRef>
          </c:cat>
          <c:val>
            <c:numRef>
              <c:f>'7.6'!$F$8:$F$9</c:f>
              <c:numCache>
                <c:formatCode>0.00%</c:formatCode>
                <c:ptCount val="2"/>
                <c:pt idx="0">
                  <c:v>0.21280000000000004</c:v>
                </c:pt>
                <c:pt idx="1">
                  <c:v>0.32400000000001239</c:v>
                </c:pt>
              </c:numCache>
            </c:numRef>
          </c:val>
        </c:ser>
        <c:ser>
          <c:idx val="2"/>
          <c:order val="2"/>
          <c:tx>
            <c:strRef>
              <c:f>'7.6'!$G$7</c:f>
              <c:strCache>
                <c:ptCount val="1"/>
                <c:pt idx="0">
                  <c:v>Здебільшого російською</c:v>
                </c:pt>
              </c:strCache>
            </c:strRef>
          </c:tx>
          <c:dLbls>
            <c:dLblPos val="outEnd"/>
            <c:showVal val="1"/>
          </c:dLbls>
          <c:cat>
            <c:strRef>
              <c:f>'7.6'!$D$8:$D$9</c:f>
              <c:strCache>
                <c:ptCount val="2"/>
                <c:pt idx="0">
                  <c:v>Мова спілкування вдома </c:v>
                </c:pt>
                <c:pt idx="1">
                  <c:v>Бажана мова освіти дітей (майбутніх дітей)</c:v>
                </c:pt>
              </c:strCache>
            </c:strRef>
          </c:cat>
          <c:val>
            <c:numRef>
              <c:f>'7.6'!$G$8:$G$9</c:f>
              <c:numCache>
                <c:formatCode>0.00%</c:formatCode>
                <c:ptCount val="2"/>
                <c:pt idx="0">
                  <c:v>0.30800000000000038</c:v>
                </c:pt>
                <c:pt idx="1">
                  <c:v>0.114</c:v>
                </c:pt>
              </c:numCache>
            </c:numRef>
          </c:val>
        </c:ser>
        <c:ser>
          <c:idx val="3"/>
          <c:order val="3"/>
          <c:tx>
            <c:strRef>
              <c:f>'7.6'!$H$7</c:f>
              <c:strCache>
                <c:ptCount val="1"/>
                <c:pt idx="0">
                  <c:v>Важко відповісти</c:v>
                </c:pt>
              </c:strCache>
            </c:strRef>
          </c:tx>
          <c:dLbls>
            <c:dLblPos val="outEnd"/>
            <c:showVal val="1"/>
          </c:dLbls>
          <c:cat>
            <c:strRef>
              <c:f>'7.6'!$D$8:$D$9</c:f>
              <c:strCache>
                <c:ptCount val="2"/>
                <c:pt idx="0">
                  <c:v>Мова спілкування вдома </c:v>
                </c:pt>
                <c:pt idx="1">
                  <c:v>Бажана мова освіти дітей (майбутніх дітей)</c:v>
                </c:pt>
              </c:strCache>
            </c:strRef>
          </c:cat>
          <c:val>
            <c:numRef>
              <c:f>'7.6'!$H$8:$H$9</c:f>
              <c:numCache>
                <c:formatCode>0.00%</c:formatCode>
                <c:ptCount val="2"/>
                <c:pt idx="0">
                  <c:v>1.0000000000000005E-2</c:v>
                </c:pt>
                <c:pt idx="1">
                  <c:v>4.8000000000000001E-2</c:v>
                </c:pt>
              </c:numCache>
            </c:numRef>
          </c:val>
        </c:ser>
        <c:axId val="206350208"/>
        <c:axId val="206351744"/>
      </c:barChart>
      <c:catAx>
        <c:axId val="206350208"/>
        <c:scaling>
          <c:orientation val="minMax"/>
        </c:scaling>
        <c:axPos val="b"/>
        <c:numFmt formatCode="General" sourceLinked="1"/>
        <c:tickLblPos val="nextTo"/>
        <c:crossAx val="206351744"/>
        <c:crosses val="autoZero"/>
        <c:auto val="1"/>
        <c:lblAlgn val="ctr"/>
        <c:lblOffset val="100"/>
      </c:catAx>
      <c:valAx>
        <c:axId val="206351744"/>
        <c:scaling>
          <c:orientation val="minMax"/>
        </c:scaling>
        <c:axPos val="l"/>
        <c:majorGridlines/>
        <c:numFmt formatCode="0.00%" sourceLinked="1"/>
        <c:tickLblPos val="nextTo"/>
        <c:crossAx val="20635020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F3337-D25F-4D9B-AFFA-25325821B862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EE88F-E806-4F50-9CC1-70DE2557A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BE4B8C-7A2C-4CA0-9EF4-E877CEFC29FF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961EC7-8A99-4F0D-AA0A-2BC43B5F4B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ОЦІННІ ХАРАКТЕРИСТИКИ ВЗАЄМОДІЇ УКРАЇНСЬКОЇ ТА РОСІЙСЬКОЇ МОВ У СУЧАСНІЙ ШКОЛІ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187624" y="620688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hangingPunct="0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5.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«Чи повинні викладачі (вчителі) спілкуватися державною мовою під час всього навчального процесу (не тільки на лекціях чи уроках) в державних закладах освіти?» за регіонами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601787" y="1981973"/>
          <a:ext cx="6858645" cy="3679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764704"/>
            <a:ext cx="88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Рисунок 5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331640" y="548680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6.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«Якою мовою Ви хотіли б, щоб Ваші діти (майбутні діти) навчалися?» за регіонами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827584" y="1340768"/>
          <a:ext cx="756084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115616" y="54868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7.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Оцінка мовного середовища шкіл російськомовними та українськомовними в повсякденні респондентами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827584" y="1268760"/>
          <a:ext cx="72008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43608" y="476672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4.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«Скільки людей, на Вашу думку, розмовляє українською мовою в населеному пункті, де Ви мешкаєте, у школах?» за мовою повсякденного спілкування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5576" y="1556792"/>
          <a:ext cx="7920876" cy="4176466"/>
        </p:xfrm>
        <a:graphic>
          <a:graphicData uri="http://schemas.openxmlformats.org/drawingml/2006/table">
            <a:tbl>
              <a:tblPr/>
              <a:tblGrid>
                <a:gridCol w="1675045"/>
                <a:gridCol w="873936"/>
                <a:gridCol w="1048558"/>
                <a:gridCol w="1048558"/>
                <a:gridCol w="1048558"/>
                <a:gridCol w="874764"/>
                <a:gridCol w="1351457"/>
              </a:tblGrid>
              <a:tr h="13921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Майже всі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Значно більше половини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Близько половини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Значно менше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половини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Майже ніхто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082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Російськомовні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23,2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14,7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9,0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20,5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21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Рівною мірою російською та українською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26,6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29,2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20,8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11,5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9,3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Українськомовні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70,1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18,3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4,2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1,1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4,9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Інше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12,5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12,5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15616" y="548680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hangingPunct="0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5. 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«Чи обов’язковим є викладання державною мовою в усіх державних закладах освіти?» за мовою повсякденного спілкування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71600" y="1556792"/>
          <a:ext cx="7776861" cy="4464496"/>
        </p:xfrm>
        <a:graphic>
          <a:graphicData uri="http://schemas.openxmlformats.org/drawingml/2006/table">
            <a:tbl>
              <a:tblPr/>
              <a:tblGrid>
                <a:gridCol w="1943607"/>
                <a:gridCol w="1944418"/>
                <a:gridCol w="1944418"/>
                <a:gridCol w="1944418"/>
              </a:tblGrid>
              <a:tr h="780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Групи за мовою повсякденного спілкування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>
                          <a:latin typeface="Times New Roman"/>
                          <a:ea typeface="Calibri"/>
                          <a:cs typeface="Times New Roman"/>
                        </a:rPr>
                        <a:t>«Так» і «Швидше так»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>
                          <a:latin typeface="Times New Roman"/>
                          <a:ea typeface="Calibri"/>
                          <a:cs typeface="Times New Roman"/>
                        </a:rPr>
                        <a:t>«Ні» і «Швидше ні»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Тільки російською мовою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40,0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49,7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10,3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У більшості ситуацій російською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68,2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19,8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12,0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Рівною мірою українською і російською мовами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82,5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11,0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6,5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У більшості ситуацій українською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92,9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4,4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2,7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Тільки українською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95,8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3,2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Інше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87,5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15616" y="620688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8.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«Так» на запитання «Чи обов’язковим є викладання українською мовою в усіх державних закладах освіти?» у групах російськомовних та двомовних за самооцінкою респондентів за роками (2006 р. і 2017 р.)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59632" y="2276872"/>
          <a:ext cx="72008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6. 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«Чи повинні викладачі (вчителі) спілкуватися державною мовою під час усього навчального процесу (не тільки на лекціях чи уроках) в державних закладах освіти?»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15616" y="1916832"/>
          <a:ext cx="6984775" cy="4206240"/>
        </p:xfrm>
        <a:graphic>
          <a:graphicData uri="http://schemas.openxmlformats.org/drawingml/2006/table">
            <a:tbl>
              <a:tblPr/>
              <a:tblGrid>
                <a:gridCol w="1745647"/>
                <a:gridCol w="1746376"/>
                <a:gridCol w="1746376"/>
                <a:gridCol w="1746376"/>
              </a:tblGrid>
              <a:tr h="692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Групи за мовою повсякденного спілкування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>
                          <a:latin typeface="Times New Roman"/>
                          <a:ea typeface="Calibri"/>
                          <a:cs typeface="Times New Roman"/>
                        </a:rPr>
                        <a:t>«Так» і «Швидше так»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>
                          <a:latin typeface="Times New Roman"/>
                          <a:ea typeface="Calibri"/>
                          <a:cs typeface="Times New Roman"/>
                        </a:rPr>
                        <a:t>«Ні» і «Швидше ні»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Тільки російською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30,0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62,1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7,9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У більшості ситуацій російською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52,1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35,0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12,9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Рівною мірою українською і російською мовами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73,9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18,7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7,4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У більшості ситуацій українською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89,0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6,3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4,7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Тільки українською мовою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95,5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0,9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3,5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Інше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75,0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9.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Розподіл відповідей на запитання «Якою мовою Ви зазвичай спілкуєтеся вдома, з родиною?», «Якою мовою Ви хотіли б, щоб Ваші діти (майбутні діти) навчалися?»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Диаграмма 5"/>
          <p:cNvGraphicFramePr/>
          <p:nvPr/>
        </p:nvGraphicFramePr>
        <p:xfrm>
          <a:off x="2267744" y="1916832"/>
          <a:ext cx="4801359" cy="410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Таблиця 7.  </a:t>
            </a:r>
            <a:r>
              <a:rPr lang="uk-UA" b="1" dirty="0" smtClean="0"/>
              <a:t>Розподіл відповідей на запитання «Скільки людей, на Вашу думку, розмовляє українською мовою в населеному пункті, де Ви мешкаєте, у школах?» за типом поселення  в опитуванні 2017 р. (%)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31620" y="2482596"/>
          <a:ext cx="6080760" cy="1892808"/>
        </p:xfrm>
        <a:graphic>
          <a:graphicData uri="http://schemas.openxmlformats.org/drawingml/2006/table">
            <a:tbl>
              <a:tblPr/>
              <a:tblGrid>
                <a:gridCol w="1779270"/>
                <a:gridCol w="629920"/>
                <a:gridCol w="810260"/>
                <a:gridCol w="723900"/>
                <a:gridCol w="809625"/>
                <a:gridCol w="630555"/>
                <a:gridCol w="69723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</a:t>
                      </a:r>
                      <a:r>
                        <a:rPr lang="uk-UA" sz="10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Варіанти відповіді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Тип поселення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Майже всі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Значно більше половини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Близько половини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Значно менше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половини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Майже ніхто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Київ та обласні центри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23,8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27,2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17,2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11,6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6,5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13,7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Міста понад 100 тис.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17,3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25,9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22,2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11,7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3,1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19,8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Міста від 50 до 100 тис.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34,1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23,8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9,1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12,8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6,1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14,0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Міста від 20 до 50 тис.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28,7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26,1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17,8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7,6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3,8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15,9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7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Міста менше 20 тис., СМТ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51,9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19,3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8,6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8,2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4,5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7,4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65,7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16,2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9,0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2,4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1,3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2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5,3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Діаграма 10. </a:t>
            </a:r>
            <a:r>
              <a:rPr lang="uk-UA" b="1" dirty="0" smtClean="0"/>
              <a:t>Розподіл відповідей на запитання «Скільки людей, на Вашу думку, розмовляє українською мовою в населеному пункті, де Ви мешкаєте, у школах?» за  типом поселення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Объект 32"/>
          <p:cNvGraphicFramePr/>
          <p:nvPr/>
        </p:nvGraphicFramePr>
        <p:xfrm>
          <a:off x="1601787" y="2253433"/>
          <a:ext cx="5940425" cy="235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899592" y="764704"/>
            <a:ext cx="806489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Проект № 62700395 Фонду Фольксваген «Bi-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multilingualism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conflict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intensification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conflict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resolution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Ethno-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linguistic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conflicts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politics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situations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post-Sоviet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Ukraine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Russia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» («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Бі-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мультилінгвізм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 між інтенсифікацією та розв’язанням конфлікту.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Етнолінгвістичні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конфлікти, мовна політика і контактні ситуації в пострадянських Україні і Росії»)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Діаграма 11. </a:t>
            </a:r>
            <a:r>
              <a:rPr lang="uk-UA" b="1" dirty="0" smtClean="0"/>
              <a:t>Розподіл відповідей на запитання «Чи обов’язковим є викладання державною мовою в усіх державних закладах освіти?» за типом поселення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1601787" y="2038688"/>
          <a:ext cx="5940425" cy="2780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12.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«Чи повинні викладачі (вчителі) спілкуватися державною мовою під час всього навчального процесу (не тільки на лекціях чи уроках) в державних закладах освіти?» за типом поселення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1187624" y="1988840"/>
          <a:ext cx="691276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8. 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«Скільки людей, на Вашу думку, розмовляє українською мовою в населеному пункті, де Ви мешкаєте, у школах?» серед респондентів різних вікових груп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988837"/>
          <a:ext cx="8064896" cy="3384381"/>
        </p:xfrm>
        <a:graphic>
          <a:graphicData uri="http://schemas.openxmlformats.org/drawingml/2006/table">
            <a:tbl>
              <a:tblPr/>
              <a:tblGrid>
                <a:gridCol w="3033499"/>
                <a:gridCol w="998528"/>
                <a:gridCol w="1022963"/>
                <a:gridCol w="962294"/>
                <a:gridCol w="1039816"/>
                <a:gridCol w="1007796"/>
              </a:tblGrid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Варіанти відповіді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18 – 29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30 – 39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40 – 49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50 –59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60+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Майже ніхто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3,6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3,5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2,4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4,8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5,2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Значно менше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9,4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9,1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8,8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5,7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Близько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12,0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13,3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15,6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15,3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11,1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Значно більше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26,0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22,4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25,0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18,4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19,3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Майже всі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44,6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44,9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40,3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41,6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39,5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6,9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7,9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12,7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19,3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hangingPunct="0"/>
            <a:r>
              <a:rPr lang="uk-UA" dirty="0" smtClean="0"/>
              <a:t>Діаграма 13. </a:t>
            </a:r>
            <a:r>
              <a:rPr lang="uk-UA" b="1" dirty="0" smtClean="0"/>
              <a:t>Рівень схвалення ідеї законодавчого закріплення вимоги, що передбачає обов’язок  громадян  володіти українською мовою як мовою свого громадянства за віком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1828800" y="1828800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hangingPunct="0"/>
            <a:r>
              <a:rPr lang="uk-UA" dirty="0" smtClean="0"/>
              <a:t>Діаграма 14. </a:t>
            </a:r>
            <a:r>
              <a:rPr lang="uk-UA" b="1" dirty="0" smtClean="0"/>
              <a:t>Рівень схвалення</a:t>
            </a:r>
            <a:r>
              <a:rPr lang="uk-UA" dirty="0" smtClean="0"/>
              <a:t> </a:t>
            </a:r>
            <a:r>
              <a:rPr lang="uk-UA" b="1" dirty="0" smtClean="0"/>
              <a:t>заходів мовної політики у сфері шкільної освіти</a:t>
            </a:r>
            <a:r>
              <a:rPr lang="uk-UA" dirty="0" smtClean="0"/>
              <a:t> </a:t>
            </a:r>
            <a:endParaRPr lang="ru-RU" dirty="0" smtClean="0"/>
          </a:p>
          <a:p>
            <a:pPr fontAlgn="base" hangingPunct="0"/>
            <a:r>
              <a:rPr lang="uk-UA" b="1" dirty="0" smtClean="0"/>
              <a:t>респондентами різних вікових груп (підстави для отримання громадянства)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Диаграмма 4"/>
          <p:cNvGraphicFramePr/>
          <p:nvPr/>
        </p:nvGraphicFramePr>
        <p:xfrm>
          <a:off x="1835696" y="2564904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83671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hangingPunct="0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15.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Бажана мова освіти для дітей (майбутніх дітей) у різних вікових групах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Диаграмма 5"/>
          <p:cNvGraphicFramePr/>
          <p:nvPr/>
        </p:nvGraphicFramePr>
        <p:xfrm>
          <a:off x="1475656" y="1700808"/>
          <a:ext cx="691276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2060848"/>
            <a:ext cx="5617243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4800" dirty="0" smtClean="0">
                <a:solidFill>
                  <a:schemeClr val="accent1">
                    <a:lumMod val="50000"/>
                  </a:schemeClr>
                </a:solidFill>
              </a:rPr>
              <a:t>ДЯКУЮ ЗА УВАГУ!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358059" cy="647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1.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Кількість респондентів, які оцінюють мовне середовище в школах України як двомовне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Объект 7"/>
          <p:cNvGraphicFramePr/>
          <p:nvPr/>
        </p:nvGraphicFramePr>
        <p:xfrm>
          <a:off x="1287648" y="1050211"/>
          <a:ext cx="67687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23528" y="1124744"/>
            <a:ext cx="864096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1.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Розподіл відповіді «Майже всі» на запитання «Скільки людей, на Вашу думку, розмовляє українською мовою в населеному пункті, де Ви мешкаєте?» за сферами функціонування мови і роками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71600" y="2564904"/>
          <a:ext cx="7776863" cy="2731170"/>
        </p:xfrm>
        <a:graphic>
          <a:graphicData uri="http://schemas.openxmlformats.org/drawingml/2006/table">
            <a:tbl>
              <a:tblPr/>
              <a:tblGrid>
                <a:gridCol w="2592017"/>
                <a:gridCol w="2592017"/>
                <a:gridCol w="2592829"/>
              </a:tblGrid>
              <a:tr h="42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Сфери функціонування мови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2006 р.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2017 р.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У школах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31,6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41,5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У державних закладах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27,2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37,2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0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У вищих навчальних закладах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26,3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33,4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З родиною, друзями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24,3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30,0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15616" y="620688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2.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«Скільки людей, на Вашу думку, розмовляє українською мовою в населеному пункті, де Ви мешкаєте, у школах?» за роками (%)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55578" y="1628803"/>
          <a:ext cx="8064894" cy="3816421"/>
        </p:xfrm>
        <a:graphic>
          <a:graphicData uri="http://schemas.openxmlformats.org/drawingml/2006/table">
            <a:tbl>
              <a:tblPr/>
              <a:tblGrid>
                <a:gridCol w="2688017"/>
                <a:gridCol w="2688017"/>
                <a:gridCol w="2688860"/>
              </a:tblGrid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 dirty="0">
                          <a:latin typeface="Times New Roman"/>
                          <a:ea typeface="Calibri"/>
                          <a:cs typeface="Times New Roman"/>
                        </a:rPr>
                        <a:t>Варіанти відповідей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2006 р.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2017 р.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Майже ніхто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19,3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4,2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Значно менше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16,2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8,3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Близько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16,0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14,0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 dirty="0">
                          <a:latin typeface="Times New Roman"/>
                          <a:ea typeface="Calibri"/>
                          <a:cs typeface="Times New Roman"/>
                        </a:rPr>
                        <a:t>Значно більше половини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14,7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22,0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Майже всі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31,6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41,5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latin typeface="Times New Roman"/>
                          <a:ea typeface="Calibri"/>
                          <a:cs typeface="Times New Roman"/>
                        </a:rPr>
                        <a:t>2,2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 dirty="0">
                          <a:latin typeface="Times New Roman"/>
                          <a:ea typeface="Calibri"/>
                          <a:cs typeface="Times New Roman"/>
                        </a:rPr>
                        <a:t>10,1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481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" name="Рисунок 11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91440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20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Таблиця 3.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«Скільки людей, на Вашу думку, розмовляє українською мовою в населеному пункті, де Ви мешкаєте, у школах?» за регіонами (%)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uk-UA" sz="2000" dirty="0" smtClean="0"/>
              <a:t> </a:t>
            </a: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6" y="1556792"/>
          <a:ext cx="8568952" cy="3888432"/>
        </p:xfrm>
        <a:graphic>
          <a:graphicData uri="http://schemas.openxmlformats.org/drawingml/2006/table">
            <a:tbl>
              <a:tblPr/>
              <a:tblGrid>
                <a:gridCol w="1175656"/>
                <a:gridCol w="1160435"/>
                <a:gridCol w="1203414"/>
                <a:gridCol w="1203414"/>
                <a:gridCol w="1203414"/>
                <a:gridCol w="1160435"/>
                <a:gridCol w="1462184"/>
              </a:tblGrid>
              <a:tr h="1458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Майже всі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Значно більше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Близько 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Значно менше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половини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Майже ніхто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082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Важко відповісти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Захід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8,8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1,5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Центр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60,1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4,7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Північ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14,1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5,9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Схід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22,2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14,5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8,8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8,8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Південь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13,6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35,4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18,7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11,3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5,8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5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15,2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827584" y="620688"/>
            <a:ext cx="770485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2. </a:t>
            </a: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«Скільки людей, на Вашу думку, розмовляє українською мовою в населеному пункті, де Ви мешкаєте, у школах?» за регіонами</a:t>
            </a:r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Объект 2"/>
          <p:cNvGraphicFramePr/>
          <p:nvPr/>
        </p:nvGraphicFramePr>
        <p:xfrm>
          <a:off x="1331640" y="2257316"/>
          <a:ext cx="7056784" cy="3475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99592" y="476672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3.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за регіонами частки респондентів, які оцінюють середовище загальноосвітніх шкіл як здебільшого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українськомовне,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частки учнів, які навчаються українською мовою за офіційною статистикою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27584" y="2060848"/>
          <a:ext cx="756084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" name="Рисунок 8" descr="C:\Users\Оксана\Desktop\VWST_rgb_1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60990" cy="70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187624" y="620688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 4.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Розподіл відповідей на запитання «Чи обов’язковим є викладання державною мовою в усіх державних закладах освіти?» за регіонами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899592" y="1700808"/>
          <a:ext cx="7416823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</TotalTime>
  <Words>1218</Words>
  <Application>Microsoft Office PowerPoint</Application>
  <PresentationFormat>Экран (4:3)</PresentationFormat>
  <Paragraphs>313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Открытая</vt:lpstr>
      <vt:lpstr>ОЦІННІ ХАРАКТЕРИСТИКИ ВЗАЄМОДІЇ УКРАЇНСЬКОЇ ТА РОСІЙСЬКОЇ МОВ У СУЧАСНІЙ ШКОЛІ </vt:lpstr>
      <vt:lpstr>Слайд 2</vt:lpstr>
      <vt:lpstr>Слайд 3</vt:lpstr>
      <vt:lpstr> </vt:lpstr>
      <vt:lpstr>Слайд 5</vt:lpstr>
      <vt:lpstr>Таблиця 3. Розподіл відповідей на запитання «Скільки людей, на Вашу думку, розмовляє українською мовою в населеному пункті, де Ви мешкаєте, у школах?» за регіонами (%)  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Социокультурные деформации языковой среды в школах Украины: история и современность</dc:title>
  <dc:creator>Admin</dc:creator>
  <cp:lastModifiedBy>Оксана</cp:lastModifiedBy>
  <cp:revision>16</cp:revision>
  <dcterms:created xsi:type="dcterms:W3CDTF">2017-06-04T17:16:31Z</dcterms:created>
  <dcterms:modified xsi:type="dcterms:W3CDTF">2018-10-24T18:16:39Z</dcterms:modified>
</cp:coreProperties>
</file>