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259" r:id="rId3"/>
    <p:sldId id="258" r:id="rId4"/>
    <p:sldId id="263" r:id="rId5"/>
    <p:sldId id="264" r:id="rId6"/>
    <p:sldId id="260" r:id="rId7"/>
    <p:sldId id="261" r:id="rId8"/>
    <p:sldId id="265" r:id="rId9"/>
    <p:sldId id="266" r:id="rId10"/>
    <p:sldId id="295" r:id="rId11"/>
    <p:sldId id="297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6" r:id="rId20"/>
    <p:sldId id="277" r:id="rId21"/>
    <p:sldId id="278" r:id="rId22"/>
    <p:sldId id="280" r:id="rId23"/>
    <p:sldId id="281" r:id="rId24"/>
    <p:sldId id="282" r:id="rId25"/>
  </p:sldIdLst>
  <p:sldSz cx="9144000" cy="6858000" type="screen4x3"/>
  <p:notesSz cx="6888163" cy="100171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993" autoAdjust="0"/>
  </p:normalViewPr>
  <p:slideViewPr>
    <p:cSldViewPr>
      <p:cViewPr>
        <p:scale>
          <a:sx n="76" d="100"/>
          <a:sy n="76" d="100"/>
        </p:scale>
        <p:origin x="-111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89E6B-D28C-4B33-94A7-1B7AC58EA8EC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3888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075" y="9513888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49C40-A0E4-49FB-9B44-D41337E22A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7237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856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l">
              <a:defRPr sz="13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0856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r">
              <a:defRPr sz="1300"/>
            </a:lvl1pPr>
          </a:lstStyle>
          <a:p>
            <a:fld id="{AFAE133F-868E-41ED-9F1B-9D1D9F4E1DBF}" type="datetimeFigureOut">
              <a:rPr lang="uk-UA" smtClean="0"/>
              <a:pPr/>
              <a:t>25.11.2019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50888"/>
            <a:ext cx="5005387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7" tIns="48299" rIns="96597" bIns="48299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8135"/>
            <a:ext cx="5510530" cy="4507706"/>
          </a:xfrm>
          <a:prstGeom prst="rect">
            <a:avLst/>
          </a:prstGeom>
        </p:spPr>
        <p:txBody>
          <a:bodyPr vert="horz" lIns="96597" tIns="48299" rIns="96597" bIns="4829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4530"/>
            <a:ext cx="2984871" cy="500856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l">
              <a:defRPr sz="13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4530"/>
            <a:ext cx="2984871" cy="500856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r">
              <a:defRPr sz="1300"/>
            </a:lvl1pPr>
          </a:lstStyle>
          <a:p>
            <a:fld id="{5BDC62B1-9CC4-4D64-9CE1-B8FD4560E73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143786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5972">
              <a:defRPr/>
            </a:pPr>
            <a:r>
              <a:rPr lang="ru-RU" sz="1300" dirty="0"/>
              <a:t>Про </a:t>
            </a:r>
            <a:r>
              <a:rPr lang="ru-RU" sz="1300" dirty="0" err="1"/>
              <a:t>зміни</a:t>
            </a:r>
            <a:r>
              <a:rPr lang="ru-RU" sz="1300" dirty="0"/>
              <a:t> до </a:t>
            </a:r>
            <a:r>
              <a:rPr lang="ru-RU" sz="1300" dirty="0" err="1"/>
              <a:t>правопису</a:t>
            </a:r>
            <a:r>
              <a:rPr lang="ru-RU" sz="1300" dirty="0"/>
              <a:t> в </a:t>
            </a:r>
            <a:r>
              <a:rPr lang="ru-RU" sz="1300" dirty="0" err="1"/>
              <a:t>Україні</a:t>
            </a:r>
            <a:r>
              <a:rPr lang="ru-RU" sz="1300" dirty="0"/>
              <a:t> </a:t>
            </a:r>
            <a:r>
              <a:rPr lang="ru-RU" sz="1300" dirty="0" err="1"/>
              <a:t>говорять</a:t>
            </a:r>
            <a:r>
              <a:rPr lang="ru-RU" sz="1300" dirty="0"/>
              <a:t> так часто, </a:t>
            </a:r>
            <a:r>
              <a:rPr lang="ru-RU" sz="1300" dirty="0" err="1"/>
              <a:t>що</a:t>
            </a:r>
            <a:r>
              <a:rPr lang="ru-RU" sz="1300" dirty="0"/>
              <a:t> </a:t>
            </a:r>
            <a:r>
              <a:rPr lang="ru-RU" sz="1300" dirty="0" err="1"/>
              <a:t>може</a:t>
            </a:r>
            <a:r>
              <a:rPr lang="ru-RU" sz="1300" dirty="0"/>
              <a:t> </a:t>
            </a:r>
            <a:r>
              <a:rPr lang="ru-RU" sz="1300" dirty="0" err="1"/>
              <a:t>скластися</a:t>
            </a:r>
            <a:r>
              <a:rPr lang="ru-RU" sz="1300" dirty="0"/>
              <a:t> </a:t>
            </a:r>
            <a:r>
              <a:rPr lang="ru-RU" sz="1300" dirty="0" err="1"/>
              <a:t>враження</a:t>
            </a:r>
            <a:r>
              <a:rPr lang="ru-RU" sz="1300" dirty="0"/>
              <a:t>, </a:t>
            </a:r>
            <a:r>
              <a:rPr lang="ru-RU" sz="1300" dirty="0" err="1"/>
              <a:t>ніби</a:t>
            </a:r>
            <a:r>
              <a:rPr lang="ru-RU" sz="1300" dirty="0"/>
              <a:t> </a:t>
            </a:r>
            <a:r>
              <a:rPr lang="ru-RU" sz="1300" dirty="0" err="1"/>
              <a:t>його</a:t>
            </a:r>
            <a:r>
              <a:rPr lang="ru-RU" sz="1300" dirty="0"/>
              <a:t> </a:t>
            </a:r>
            <a:r>
              <a:rPr lang="ru-RU" sz="1300" dirty="0" err="1"/>
              <a:t>міняють</a:t>
            </a:r>
            <a:r>
              <a:rPr lang="ru-RU" sz="1300" dirty="0"/>
              <a:t> </a:t>
            </a:r>
            <a:r>
              <a:rPr lang="ru-RU" sz="1300" dirty="0" err="1"/>
              <a:t>щороку</a:t>
            </a:r>
            <a:r>
              <a:rPr lang="ru-RU" sz="1300" dirty="0"/>
              <a:t>. Але </a:t>
            </a:r>
            <a:r>
              <a:rPr lang="ru-RU" sz="1300" dirty="0" err="1"/>
              <a:t>насправді</a:t>
            </a:r>
            <a:r>
              <a:rPr lang="ru-RU" sz="1300" dirty="0"/>
              <a:t> </a:t>
            </a:r>
            <a:r>
              <a:rPr lang="ru-RU" sz="1300" dirty="0" err="1"/>
              <a:t>остання</a:t>
            </a:r>
            <a:r>
              <a:rPr lang="ru-RU" sz="1300" dirty="0"/>
              <a:t> </a:t>
            </a:r>
            <a:r>
              <a:rPr lang="ru-RU" sz="1300" dirty="0" err="1"/>
              <a:t>редакція</a:t>
            </a:r>
            <a:r>
              <a:rPr lang="ru-RU" sz="1300" dirty="0"/>
              <a:t> </a:t>
            </a:r>
            <a:r>
              <a:rPr lang="ru-RU" sz="1300" dirty="0" err="1"/>
              <a:t>правопису</a:t>
            </a:r>
            <a:r>
              <a:rPr lang="ru-RU" sz="1300" dirty="0"/>
              <a:t> </a:t>
            </a:r>
            <a:r>
              <a:rPr lang="ru-RU" sz="1300" dirty="0" err="1"/>
              <a:t>з’явилася</a:t>
            </a:r>
            <a:r>
              <a:rPr lang="ru-RU" sz="1300" dirty="0"/>
              <a:t> далекого </a:t>
            </a:r>
            <a:r>
              <a:rPr lang="ru-RU" sz="1300" b="1" dirty="0"/>
              <a:t>1993 року</a:t>
            </a:r>
            <a:r>
              <a:rPr lang="ru-RU" sz="1300" dirty="0"/>
              <a:t>.</a:t>
            </a:r>
            <a:endParaRPr lang="uk-UA" dirty="0" smtClean="0"/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C62B1-9CC4-4D64-9CE1-B8FD4560E735}" type="slidenum">
              <a:rPr lang="uk-UA" smtClean="0"/>
              <a:pPr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867106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Правильні відповіді: 5 - Б; 6 - А; 7 - В; 8 - Б.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C62B1-9CC4-4D64-9CE1-B8FD4560E735}" type="slidenum">
              <a:rPr lang="uk-UA" smtClean="0"/>
              <a:pPr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56103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sz="1300" dirty="0"/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C62B1-9CC4-4D64-9CE1-B8FD4560E735}" type="slidenum">
              <a:rPr lang="uk-UA" smtClean="0"/>
              <a:pPr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56103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C62B1-9CC4-4D64-9CE1-B8FD4560E735}" type="slidenum">
              <a:rPr lang="uk-UA" smtClean="0"/>
              <a:pPr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561036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C62B1-9CC4-4D64-9CE1-B8FD4560E735}" type="slidenum">
              <a:rPr lang="uk-UA" smtClean="0"/>
              <a:pPr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56103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C62B1-9CC4-4D64-9CE1-B8FD4560E735}" type="slidenum">
              <a:rPr lang="uk-UA" smtClean="0"/>
              <a:pPr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561036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C62B1-9CC4-4D64-9CE1-B8FD4560E735}" type="slidenum">
              <a:rPr lang="uk-UA" smtClean="0"/>
              <a:pPr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561036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C62B1-9CC4-4D64-9CE1-B8FD4560E735}" type="slidenum">
              <a:rPr lang="uk-UA" smtClean="0"/>
              <a:pPr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561036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C62B1-9CC4-4D64-9CE1-B8FD4560E735}" type="slidenum">
              <a:rPr lang="uk-UA" smtClean="0"/>
              <a:pPr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561036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C62B1-9CC4-4D64-9CE1-B8FD4560E735}" type="slidenum">
              <a:rPr lang="uk-UA" smtClean="0"/>
              <a:pPr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561036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Анафема – прокляття. Дифірамб – перебільшена похвала. Демосфен – давньогрецький оратор.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C62B1-9CC4-4D64-9CE1-B8FD4560E735}" type="slidenum">
              <a:rPr lang="uk-UA" smtClean="0"/>
              <a:pPr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56103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C62B1-9CC4-4D64-9CE1-B8FD4560E735}" type="slidenum">
              <a:rPr lang="uk-UA" smtClean="0"/>
              <a:pPr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561036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Анафема – прокляття. Дифірамб – перебільшена похвала. Демосфен – </a:t>
            </a:r>
            <a:r>
              <a:rPr lang="uk-UA" smtClean="0"/>
              <a:t>давньогрецький оратор.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C62B1-9CC4-4D64-9CE1-B8FD4560E735}" type="slidenum">
              <a:rPr lang="uk-UA" smtClean="0"/>
              <a:pPr/>
              <a:t>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561036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C62B1-9CC4-4D64-9CE1-B8FD4560E735}" type="slidenum">
              <a:rPr lang="uk-UA" smtClean="0"/>
              <a:pPr/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561036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C62B1-9CC4-4D64-9CE1-B8FD4560E735}" type="slidenum">
              <a:rPr lang="uk-UA" smtClean="0"/>
              <a:pPr/>
              <a:t>23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561036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Вільно застосовуйте фемінітиви у розмовному мовленні, але з обережністю – у документах. Назви посад та професій мають відповідати Класифікатору професій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C62B1-9CC4-4D64-9CE1-B8FD4560E735}" type="slidenum">
              <a:rPr lang="uk-UA" smtClean="0"/>
              <a:pPr/>
              <a:t>24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56103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Інформаційна</a:t>
            </a:r>
            <a:r>
              <a:rPr lang="uk-UA" baseline="0" dirty="0" smtClean="0"/>
              <a:t> листівка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C62B1-9CC4-4D64-9CE1-B8FD4560E735}" type="slidenum">
              <a:rPr lang="uk-UA" smtClean="0"/>
              <a:pPr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56103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C62B1-9CC4-4D64-9CE1-B8FD4560E735}" type="slidenum">
              <a:rPr lang="uk-UA" smtClean="0"/>
              <a:pPr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56103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C62B1-9CC4-4D64-9CE1-B8FD4560E735}" type="slidenum">
              <a:rPr lang="uk-UA" smtClean="0"/>
              <a:pPr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56103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C62B1-9CC4-4D64-9CE1-B8FD4560E735}" type="slidenum">
              <a:rPr lang="uk-UA" smtClean="0"/>
              <a:pPr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56103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C62B1-9CC4-4D64-9CE1-B8FD4560E735}" type="slidenum">
              <a:rPr lang="uk-UA" smtClean="0"/>
              <a:pPr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56103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sz="1300" dirty="0"/>
          </a:p>
          <a:p>
            <a:r>
              <a:rPr lang="vi-VN" sz="1300" dirty="0"/>
              <a:t>разом треба писати й слова з </a:t>
            </a:r>
            <a:r>
              <a:rPr lang="vi-VN" sz="1300" b="1" i="1" dirty="0"/>
              <a:t>віце-</a:t>
            </a:r>
            <a:r>
              <a:rPr lang="vi-VN" sz="1300" i="1" dirty="0"/>
              <a:t>, </a:t>
            </a:r>
            <a:r>
              <a:rPr lang="vi-VN" sz="1300" b="1" i="1" dirty="0"/>
              <a:t>екс-</a:t>
            </a:r>
            <a:r>
              <a:rPr lang="vi-VN" sz="1300" i="1" dirty="0"/>
              <a:t>, </a:t>
            </a:r>
            <a:r>
              <a:rPr lang="vi-VN" sz="1300" b="1" i="1" dirty="0"/>
              <a:t>веб-</a:t>
            </a:r>
            <a:r>
              <a:rPr lang="vi-VN" sz="1300" dirty="0"/>
              <a:t>: </a:t>
            </a:r>
            <a:r>
              <a:rPr lang="vi-VN" sz="1300" b="1" i="1" dirty="0"/>
              <a:t>віце</a:t>
            </a:r>
            <a:r>
              <a:rPr lang="vi-VN" sz="1300" i="1" dirty="0"/>
              <a:t>президент, </a:t>
            </a:r>
            <a:r>
              <a:rPr lang="vi-VN" sz="1300" b="1" i="1" dirty="0"/>
              <a:t>віце</a:t>
            </a:r>
            <a:r>
              <a:rPr lang="vi-VN" sz="1300" i="1" dirty="0"/>
              <a:t>прем’є́р, </a:t>
            </a:r>
            <a:r>
              <a:rPr lang="vi-VN" sz="1300" b="1" i="1" dirty="0"/>
              <a:t>віце</a:t>
            </a:r>
            <a:r>
              <a:rPr lang="vi-VN" sz="1300" i="1" dirty="0"/>
              <a:t>к</a:t>
            </a:r>
            <a:r>
              <a:rPr lang="en-US" sz="1300" i="1" dirty="0"/>
              <a:t>ó</a:t>
            </a:r>
            <a:r>
              <a:rPr lang="vi-VN" sz="1300" i="1" dirty="0"/>
              <a:t>нсул, </a:t>
            </a:r>
            <a:r>
              <a:rPr lang="vi-VN" sz="1300" b="1" i="1" dirty="0"/>
              <a:t>екс</a:t>
            </a:r>
            <a:r>
              <a:rPr lang="vi-VN" sz="1300" i="1" dirty="0"/>
              <a:t>міністр,</a:t>
            </a:r>
            <a:r>
              <a:rPr lang="vi-VN" sz="1300" b="1" i="1" dirty="0"/>
              <a:t> екс</a:t>
            </a:r>
            <a:r>
              <a:rPr lang="vi-VN" sz="1300" i="1" dirty="0"/>
              <a:t>презид</a:t>
            </a:r>
            <a:r>
              <a:rPr lang="en-US" sz="1300" i="1" dirty="0"/>
              <a:t>é</a:t>
            </a:r>
            <a:r>
              <a:rPr lang="vi-VN" sz="1300" i="1" dirty="0"/>
              <a:t>нт, </a:t>
            </a:r>
            <a:r>
              <a:rPr lang="vi-VN" sz="1300" b="1" i="1" dirty="0"/>
              <a:t>веб</a:t>
            </a:r>
            <a:r>
              <a:rPr lang="vi-VN" sz="1300" i="1" dirty="0"/>
              <a:t>сайт…</a:t>
            </a:r>
            <a:endParaRPr lang="vi-VN" sz="1300" dirty="0"/>
          </a:p>
          <a:p>
            <a:endParaRPr lang="vi-VN" sz="1300" dirty="0"/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C62B1-9CC4-4D64-9CE1-B8FD4560E735}" type="slidenum">
              <a:rPr lang="uk-UA" smtClean="0"/>
              <a:pPr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56103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Правильні відповіді: 5 - Б; 6 - А; 7 - В; 8 - Б.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C62B1-9CC4-4D64-9CE1-B8FD4560E735}" type="slidenum">
              <a:rPr lang="uk-UA" smtClean="0"/>
              <a:pPr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56103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2.wdp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2.wdp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0.wdp"/><Relationship Id="rId5" Type="http://schemas.openxmlformats.org/officeDocument/2006/relationships/image" Target="../media/image18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0.wdp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10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0.wdp"/><Relationship Id="rId5" Type="http://schemas.openxmlformats.org/officeDocument/2006/relationships/image" Target="../media/image18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0.wdp"/><Relationship Id="rId5" Type="http://schemas.openxmlformats.org/officeDocument/2006/relationships/image" Target="../media/image18.pn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3.wdp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0.wdp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0.wdp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0.wdp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0.wdp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0.wdp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microsoft.com/office/2007/relationships/hdphoto" Target="../media/hdphoto6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7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jpeg"/><Relationship Id="rId7" Type="http://schemas.microsoft.com/office/2007/relationships/hdphoto" Target="../media/hdphoto9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microsoft.com/office/2007/relationships/hdphoto" Target="../media/hdphoto8.wdp"/><Relationship Id="rId10" Type="http://schemas.microsoft.com/office/2007/relationships/hdphoto" Target="../media/hdphoto10.wdp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microsoft.com/office/2007/relationships/hdphoto" Target="../media/hdphoto11.wdp"/><Relationship Id="rId4" Type="http://schemas.openxmlformats.org/officeDocument/2006/relationships/image" Target="../media/image19.png"/><Relationship Id="rId9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94" t="17183" b="3006"/>
          <a:stretch/>
        </p:blipFill>
        <p:spPr>
          <a:xfrm>
            <a:off x="-31015" y="116632"/>
            <a:ext cx="9139599" cy="6869329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652584" y="-171400"/>
            <a:ext cx="7772400" cy="5904656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50000"/>
              </a:lnSpc>
            </a:pPr>
            <a:r>
              <a:rPr lang="ru-RU" sz="14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Кабінет</a:t>
            </a:r>
            <a:r>
              <a:rPr lang="ru-RU" sz="1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4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іністрів</a:t>
            </a:r>
            <a:r>
              <a:rPr lang="ru-RU" sz="1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sz="1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22.05</a:t>
            </a:r>
            <a:r>
              <a:rPr lang="ru-RU" sz="14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2019 </a:t>
            </a:r>
            <a:r>
              <a:rPr lang="ru-RU" sz="1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р. </a:t>
            </a:r>
            <a:r>
              <a:rPr lang="ru-RU" sz="14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постановою</a:t>
            </a:r>
            <a:r>
              <a:rPr lang="ru-RU" sz="14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№437 </a:t>
            </a:r>
            <a:r>
              <a:rPr lang="ru-RU" sz="1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затвердив </a:t>
            </a:r>
            <a:r>
              <a:rPr lang="ru-RU" sz="14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нову</a:t>
            </a:r>
            <a:r>
              <a:rPr lang="ru-RU" sz="14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редакцію</a:t>
            </a:r>
            <a:r>
              <a:rPr lang="ru-RU" sz="14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14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правопису</a:t>
            </a:r>
            <a:endParaRPr lang="ru-RU" sz="14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76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14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03.06.2019р. </a:t>
            </a:r>
            <a:r>
              <a:rPr lang="ru-RU" sz="14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українці</a:t>
            </a:r>
            <a:r>
              <a:rPr lang="ru-RU" sz="14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14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користуватися</a:t>
            </a:r>
            <a:r>
              <a:rPr lang="ru-RU" sz="14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новим</a:t>
            </a:r>
            <a:r>
              <a:rPr lang="ru-RU" sz="14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правописом</a:t>
            </a:r>
            <a:endParaRPr lang="ru-RU" sz="14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10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94" t="17183" b="3006"/>
          <a:stretch/>
        </p:blipFill>
        <p:spPr>
          <a:xfrm>
            <a:off x="21882" y="-11329"/>
            <a:ext cx="9139599" cy="68693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55178"/>
            <a:ext cx="1008112" cy="1108923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76881" y="24911"/>
            <a:ext cx="8229600" cy="634082"/>
          </a:xfrm>
        </p:spPr>
        <p:txBody>
          <a:bodyPr>
            <a:normAutofit fontScale="90000"/>
          </a:bodyPr>
          <a:lstStyle/>
          <a:p>
            <a:endParaRPr lang="uk-UA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7193" y="836712"/>
            <a:ext cx="856895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 smtClean="0"/>
          </a:p>
          <a:p>
            <a:pPr algn="ctr">
              <a:lnSpc>
                <a:spcPct val="150000"/>
              </a:lnSpc>
            </a:pPr>
            <a:r>
              <a:rPr lang="ru-RU" sz="4800" b="1" i="1" dirty="0" err="1" smtClean="0">
                <a:latin typeface="Times New Roman" pitchFamily="18" charset="0"/>
                <a:cs typeface="Times New Roman" pitchFamily="18" charset="0"/>
              </a:rPr>
              <a:t>Віцепрем’єрка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4800" b="1" i="1" dirty="0" err="1">
                <a:latin typeface="Times New Roman" pitchFamily="18" charset="0"/>
                <a:cs typeface="Times New Roman" pitchFamily="18" charset="0"/>
              </a:rPr>
              <a:t>максіспідниці</a:t>
            </a:r>
            <a:r>
              <a:rPr lang="ru-RU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err="1">
                <a:latin typeface="Times New Roman" pitchFamily="18" charset="0"/>
                <a:cs typeface="Times New Roman" pitchFamily="18" charset="0"/>
              </a:rPr>
              <a:t>преміумкласу</a:t>
            </a:r>
            <a:r>
              <a:rPr lang="ru-RU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4800" b="1" i="1" dirty="0" err="1" smtClean="0">
                <a:latin typeface="Times New Roman" pitchFamily="18" charset="0"/>
                <a:cs typeface="Times New Roman" pitchFamily="18" charset="0"/>
              </a:rPr>
              <a:t>слухає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err="1" smtClean="0">
                <a:latin typeface="Times New Roman" pitchFamily="18" charset="0"/>
                <a:cs typeface="Times New Roman" pitchFamily="18" charset="0"/>
              </a:rPr>
              <a:t>фолькмузику</a:t>
            </a:r>
            <a:endParaRPr lang="uk-UA" sz="48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4800" dirty="0"/>
          </a:p>
        </p:txBody>
      </p:sp>
    </p:spTree>
    <p:extLst>
      <p:ext uri="{BB962C8B-B14F-4D97-AF65-F5344CB8AC3E}">
        <p14:creationId xmlns:p14="http://schemas.microsoft.com/office/powerpoint/2010/main" xmlns="" val="266603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94" t="17183" b="3006"/>
          <a:stretch/>
        </p:blipFill>
        <p:spPr>
          <a:xfrm>
            <a:off x="21882" y="-11329"/>
            <a:ext cx="9139599" cy="68693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55178"/>
            <a:ext cx="1008112" cy="11089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3660" y="99602"/>
            <a:ext cx="8747295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 smtClean="0"/>
          </a:p>
          <a:p>
            <a:pPr algn="ctr"/>
            <a:r>
              <a:rPr lang="uk-UA" sz="6000" b="1" dirty="0" smtClean="0">
                <a:latin typeface="Times New Roman" pitchFamily="18" charset="0"/>
                <a:cs typeface="Times New Roman" pitchFamily="18" charset="0"/>
              </a:rPr>
              <a:t>АЛЕ:</a:t>
            </a:r>
          </a:p>
          <a:p>
            <a:pPr algn="ctr"/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власні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>
                <a:latin typeface="Times New Roman" pitchFamily="18" charset="0"/>
                <a:cs typeface="Times New Roman" pitchFamily="18" charset="0"/>
              </a:rPr>
              <a:t>імена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власні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назви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пишемо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4800" dirty="0" err="1">
                <a:latin typeface="Times New Roman" pitchFamily="18" charset="0"/>
                <a:cs typeface="Times New Roman" pitchFamily="18" charset="0"/>
              </a:rPr>
              <a:t>дефісом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пан-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Європа</a:t>
            </a: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псевдо-Фауст</a:t>
            </a: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«Анти-Дюринг»</a:t>
            </a: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екс-Югославія</a:t>
            </a: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4800" dirty="0"/>
          </a:p>
        </p:txBody>
      </p:sp>
    </p:spTree>
    <p:extLst>
      <p:ext uri="{BB962C8B-B14F-4D97-AF65-F5344CB8AC3E}">
        <p14:creationId xmlns:p14="http://schemas.microsoft.com/office/powerpoint/2010/main" xmlns="" val="195049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94" t="17183" b="3006"/>
          <a:stretch/>
        </p:blipFill>
        <p:spPr>
          <a:xfrm>
            <a:off x="35503" y="-11329"/>
            <a:ext cx="9139599" cy="686932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208185" y="5373216"/>
            <a:ext cx="43418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7200" b="1" dirty="0">
                <a:ln/>
              </a:rPr>
              <a:t>С</a:t>
            </a:r>
            <a:r>
              <a:rPr lang="ru-RU" sz="4800" b="1" dirty="0" smtClean="0">
                <a:ln/>
              </a:rPr>
              <a:t>ВЯТВЕЧІР</a:t>
            </a:r>
            <a:endParaRPr lang="ru-RU" sz="4800" b="1" cap="none" spc="0" dirty="0">
              <a:ln/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5617"/>
            <a:ext cx="648072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000" b="1" dirty="0" err="1" smtClean="0">
                <a:ln/>
                <a:solidFill>
                  <a:schemeClr val="accent3">
                    <a:lumMod val="75000"/>
                  </a:schemeClr>
                </a:solidFill>
              </a:rPr>
              <a:t>Пишемо</a:t>
            </a:r>
            <a:r>
              <a:rPr lang="ru-RU" sz="6000" b="1" dirty="0" smtClean="0">
                <a:ln/>
                <a:solidFill>
                  <a:schemeClr val="accent3">
                    <a:lumMod val="75000"/>
                  </a:schemeClr>
                </a:solidFill>
              </a:rPr>
              <a:t> разом</a:t>
            </a:r>
            <a:endParaRPr lang="ru-RU" sz="6000" b="1" cap="none" spc="0" dirty="0">
              <a:ln/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4" y="1772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843" y="1299099"/>
            <a:ext cx="7586557" cy="42484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-71893"/>
            <a:ext cx="1384132" cy="152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607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94" t="17183" b="3006"/>
          <a:stretch/>
        </p:blipFill>
        <p:spPr>
          <a:xfrm>
            <a:off x="35503" y="-11329"/>
            <a:ext cx="9139599" cy="686932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180528" y="5617"/>
            <a:ext cx="932452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ПІВ</a:t>
            </a:r>
            <a:r>
              <a:rPr lang="ru-RU" sz="6600" b="1" dirty="0" smtClean="0">
                <a:ln/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6000" b="1" dirty="0" err="1" smtClean="0">
                <a:ln/>
              </a:rPr>
              <a:t>пишемо</a:t>
            </a:r>
            <a:r>
              <a:rPr lang="ru-RU" sz="6000" b="1" dirty="0" smtClean="0">
                <a:ln/>
              </a:rPr>
              <a:t> </a:t>
            </a:r>
            <a:r>
              <a:rPr lang="ru-RU" sz="6000" b="1" dirty="0" err="1" smtClean="0">
                <a:ln/>
              </a:rPr>
              <a:t>окремо</a:t>
            </a:r>
            <a:endParaRPr lang="ru-RU" sz="6000" b="1" cap="none" spc="0" dirty="0">
              <a:ln/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4" y="1772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40599339"/>
              </p:ext>
            </p:extLst>
          </p:nvPr>
        </p:nvGraphicFramePr>
        <p:xfrm>
          <a:off x="251520" y="1021280"/>
          <a:ext cx="8700197" cy="5852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93204"/>
                <a:gridCol w="4506993"/>
              </a:tblGrid>
              <a:tr h="688008"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/>
                        <a:t>БУЛО</a:t>
                      </a:r>
                      <a:endParaRPr lang="uk-UA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/>
                        <a:t>СТАЛО</a:t>
                      </a:r>
                      <a:endParaRPr lang="uk-UA" sz="4000" dirty="0"/>
                    </a:p>
                  </a:txBody>
                  <a:tcPr/>
                </a:tc>
              </a:tr>
              <a:tr h="688008">
                <a:tc>
                  <a:txBody>
                    <a:bodyPr/>
                    <a:lstStyle/>
                    <a:p>
                      <a:pPr algn="ctr"/>
                      <a:r>
                        <a:rPr lang="uk-UA" sz="4000" b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пів</a:t>
                      </a:r>
                      <a:r>
                        <a:rPr lang="uk-UA" sz="4000" b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-Києва</a:t>
                      </a:r>
                      <a:endParaRPr lang="uk-UA" sz="4000" b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chemeClr val="tx1"/>
                          </a:solidFill>
                        </a:rPr>
                        <a:t>пів Києва</a:t>
                      </a:r>
                      <a:endParaRPr lang="uk-UA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88008">
                <a:tc>
                  <a:txBody>
                    <a:bodyPr/>
                    <a:lstStyle/>
                    <a:p>
                      <a:pPr algn="ctr"/>
                      <a:r>
                        <a:rPr lang="uk-UA" sz="4000" b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пів</a:t>
                      </a:r>
                      <a:r>
                        <a:rPr lang="uk-UA" sz="4000" b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міста</a:t>
                      </a:r>
                      <a:endParaRPr lang="uk-UA" sz="4000" b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chemeClr val="tx1"/>
                          </a:solidFill>
                        </a:rPr>
                        <a:t>пів</a:t>
                      </a:r>
                      <a:r>
                        <a:rPr lang="uk-UA" sz="4000" b="1" baseline="0" dirty="0" smtClean="0">
                          <a:solidFill>
                            <a:schemeClr val="tx1"/>
                          </a:solidFill>
                        </a:rPr>
                        <a:t> міста</a:t>
                      </a:r>
                      <a:endParaRPr lang="uk-UA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88008">
                <a:tc>
                  <a:txBody>
                    <a:bodyPr/>
                    <a:lstStyle/>
                    <a:p>
                      <a:pPr algn="ctr"/>
                      <a:r>
                        <a:rPr lang="uk-UA" sz="40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пів</a:t>
                      </a:r>
                      <a:r>
                        <a:rPr lang="uk-UA" sz="40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'яблука</a:t>
                      </a:r>
                      <a:endParaRPr lang="uk-UA" sz="4000" b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chemeClr val="tx1"/>
                          </a:solidFill>
                        </a:rPr>
                        <a:t>пів яблука</a:t>
                      </a:r>
                      <a:endParaRPr lang="uk-UA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88008">
                <a:tc>
                  <a:txBody>
                    <a:bodyPr/>
                    <a:lstStyle/>
                    <a:p>
                      <a:pPr algn="ctr"/>
                      <a:r>
                        <a:rPr lang="uk-UA" sz="4000" b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пів</a:t>
                      </a:r>
                      <a:r>
                        <a:rPr lang="uk-UA" sz="4000" b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-Європи</a:t>
                      </a:r>
                      <a:endParaRPr lang="uk-UA" sz="4000" b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chemeClr val="tx1"/>
                          </a:solidFill>
                        </a:rPr>
                        <a:t>пів Європи</a:t>
                      </a:r>
                      <a:endParaRPr lang="uk-UA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88008">
                <a:tc>
                  <a:txBody>
                    <a:bodyPr/>
                    <a:lstStyle/>
                    <a:p>
                      <a:pPr algn="ctr"/>
                      <a:r>
                        <a:rPr lang="uk-UA" sz="40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пів</a:t>
                      </a:r>
                      <a:r>
                        <a:rPr lang="uk-UA" sz="40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огірка</a:t>
                      </a:r>
                      <a:endParaRPr lang="uk-UA" sz="4000" b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chemeClr val="tx1"/>
                          </a:solidFill>
                        </a:rPr>
                        <a:t>пів огірка</a:t>
                      </a:r>
                      <a:endParaRPr lang="uk-UA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88008">
                <a:tc>
                  <a:txBody>
                    <a:bodyPr/>
                    <a:lstStyle/>
                    <a:p>
                      <a:pPr algn="ctr"/>
                      <a:r>
                        <a:rPr lang="uk-UA" sz="40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пів</a:t>
                      </a:r>
                      <a:r>
                        <a:rPr lang="uk-UA" sz="40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години</a:t>
                      </a:r>
                      <a:endParaRPr lang="uk-UA" sz="4000" b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chemeClr val="tx1"/>
                          </a:solidFill>
                        </a:rPr>
                        <a:t>пів години</a:t>
                      </a:r>
                      <a:endParaRPr lang="uk-UA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88008">
                <a:tc gridSpan="2">
                  <a:txBody>
                    <a:bodyPr/>
                    <a:lstStyle/>
                    <a:p>
                      <a:r>
                        <a:rPr lang="uk-UA" sz="2800" dirty="0" smtClean="0"/>
                        <a:t>Але пишемо разом як цілісне поняття: </a:t>
                      </a:r>
                      <a:r>
                        <a:rPr lang="uk-UA" sz="2800" b="1" dirty="0" smtClean="0"/>
                        <a:t>півострів</a:t>
                      </a:r>
                      <a:r>
                        <a:rPr lang="uk-UA" sz="2800" dirty="0" smtClean="0"/>
                        <a:t>, півколо, півкуля, </a:t>
                      </a:r>
                      <a:r>
                        <a:rPr lang="uk-UA" sz="2800" b="1" dirty="0" smtClean="0"/>
                        <a:t>півлітра,</a:t>
                      </a:r>
                      <a:r>
                        <a:rPr lang="uk-UA" sz="2800" b="1" baseline="0" dirty="0" smtClean="0"/>
                        <a:t> </a:t>
                      </a:r>
                      <a:r>
                        <a:rPr lang="uk-UA" sz="2800" b="0" baseline="0" dirty="0" smtClean="0"/>
                        <a:t>півзахисник, півоберт і т.п.</a:t>
                      </a:r>
                      <a:endParaRPr lang="uk-UA" sz="28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9868" y="0"/>
            <a:ext cx="1384132" cy="152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692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94" t="17183" b="3006"/>
          <a:stretch/>
        </p:blipFill>
        <p:spPr>
          <a:xfrm>
            <a:off x="-19085" y="-40851"/>
            <a:ext cx="9139599" cy="68693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07904" y="1772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16632"/>
            <a:ext cx="864096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err="1" smtClean="0">
                <a:ln/>
                <a:solidFill>
                  <a:schemeClr val="accent3">
                    <a:lumMod val="50000"/>
                  </a:schemeClr>
                </a:solidFill>
              </a:rPr>
              <a:t>Російські</a:t>
            </a:r>
            <a:r>
              <a:rPr lang="ru-RU" sz="44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400" b="1" dirty="0" err="1" smtClean="0">
                <a:ln/>
                <a:solidFill>
                  <a:schemeClr val="accent3">
                    <a:lumMod val="50000"/>
                  </a:schemeClr>
                </a:solidFill>
              </a:rPr>
              <a:t>прізвища</a:t>
            </a:r>
            <a:r>
              <a:rPr lang="ru-RU" sz="44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400" b="1" dirty="0" err="1" smtClean="0">
                <a:ln/>
                <a:solidFill>
                  <a:schemeClr val="accent3">
                    <a:lumMod val="50000"/>
                  </a:schemeClr>
                </a:solidFill>
              </a:rPr>
              <a:t>передаємо</a:t>
            </a:r>
            <a:endParaRPr lang="ru-RU" sz="4400" b="1" cap="none" spc="0" dirty="0">
              <a:ln/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47399960"/>
              </p:ext>
            </p:extLst>
          </p:nvPr>
        </p:nvGraphicFramePr>
        <p:xfrm>
          <a:off x="200615" y="1145343"/>
          <a:ext cx="8700197" cy="5669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93204"/>
                <a:gridCol w="4506993"/>
              </a:tblGrid>
              <a:tr h="134268"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/>
                        <a:t>-ОЙ</a:t>
                      </a:r>
                      <a:endParaRPr lang="uk-UA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/>
                        <a:t>-ИЙ</a:t>
                      </a:r>
                      <a:endParaRPr lang="uk-UA" sz="4000" dirty="0"/>
                    </a:p>
                  </a:txBody>
                  <a:tcPr/>
                </a:tc>
              </a:tr>
              <a:tr h="688008"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Донск</a:t>
                      </a:r>
                      <a:r>
                        <a:rPr lang="uk-UA" sz="40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ой</a:t>
                      </a:r>
                      <a:endParaRPr lang="uk-UA" sz="40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Донськ</a:t>
                      </a:r>
                      <a:r>
                        <a:rPr lang="uk-UA" sz="4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ий</a:t>
                      </a:r>
                      <a:endParaRPr lang="uk-UA" sz="40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88008"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Крут</a:t>
                      </a:r>
                      <a:r>
                        <a:rPr lang="uk-UA" sz="40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ой</a:t>
                      </a:r>
                      <a:endParaRPr lang="uk-UA" sz="40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Крут</a:t>
                      </a:r>
                      <a:r>
                        <a:rPr lang="uk-UA" sz="4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ий</a:t>
                      </a:r>
                      <a:endParaRPr lang="uk-UA" sz="40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88008"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Луговск</a:t>
                      </a:r>
                      <a:r>
                        <a:rPr lang="uk-UA" sz="40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ой</a:t>
                      </a:r>
                      <a:endParaRPr lang="uk-UA" sz="40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Луговськ</a:t>
                      </a:r>
                      <a:r>
                        <a:rPr lang="uk-UA" sz="40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ий</a:t>
                      </a:r>
                      <a:endParaRPr lang="uk-UA" sz="40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88008"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Полев</a:t>
                      </a:r>
                      <a:r>
                        <a:rPr lang="uk-UA" sz="4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ой</a:t>
                      </a:r>
                      <a:endParaRPr lang="uk-UA" sz="40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Полев</a:t>
                      </a:r>
                      <a:r>
                        <a:rPr lang="uk-UA" sz="40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ий</a:t>
                      </a:r>
                      <a:endParaRPr lang="uk-UA" sz="40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88008"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Трубецк</a:t>
                      </a:r>
                      <a:r>
                        <a:rPr lang="uk-UA" sz="40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ой</a:t>
                      </a:r>
                      <a:endParaRPr lang="uk-UA" sz="40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Трубецьк</a:t>
                      </a:r>
                      <a:r>
                        <a:rPr lang="uk-UA" sz="40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ий</a:t>
                      </a:r>
                      <a:endParaRPr lang="uk-UA" sz="40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88008"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Бос</a:t>
                      </a:r>
                      <a:r>
                        <a:rPr lang="uk-UA" sz="40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ой</a:t>
                      </a:r>
                      <a:endParaRPr lang="uk-UA" sz="40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Бос</a:t>
                      </a:r>
                      <a:r>
                        <a:rPr lang="uk-UA" sz="4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ий</a:t>
                      </a:r>
                      <a:endParaRPr lang="uk-UA" sz="40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88008">
                <a:tc gridSpan="2">
                  <a:txBody>
                    <a:bodyPr/>
                    <a:lstStyle/>
                    <a:p>
                      <a:r>
                        <a:rPr lang="uk-UA" sz="4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Виняток: </a:t>
                      </a:r>
                      <a:r>
                        <a:rPr lang="uk-UA" sz="4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Лев Толст</a:t>
                      </a:r>
                      <a:r>
                        <a:rPr lang="uk-UA" sz="4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ой</a:t>
                      </a:r>
                      <a:endParaRPr lang="uk-UA" sz="4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229891"/>
            <a:ext cx="792088" cy="584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58429"/>
            <a:ext cx="792088" cy="64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196508" y="-40853"/>
            <a:ext cx="1384132" cy="152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244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94" t="17183" b="3006"/>
          <a:stretch/>
        </p:blipFill>
        <p:spPr>
          <a:xfrm>
            <a:off x="0" y="247703"/>
            <a:ext cx="9139599" cy="68693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07904" y="1772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16632"/>
            <a:ext cx="8640960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err="1" smtClean="0">
                <a:ln/>
                <a:solidFill>
                  <a:schemeClr val="accent3">
                    <a:lumMod val="50000"/>
                  </a:schemeClr>
                </a:solidFill>
              </a:rPr>
              <a:t>Буквосполучення</a:t>
            </a:r>
            <a:r>
              <a:rPr lang="ru-RU" sz="44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6600" b="1" dirty="0" err="1" smtClean="0">
                <a:ln/>
                <a:solidFill>
                  <a:srgbClr val="002060"/>
                </a:solidFill>
              </a:rPr>
              <a:t>ck</a:t>
            </a:r>
            <a:r>
              <a:rPr lang="en-US" sz="44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44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відтворюємо однією буквою </a:t>
            </a:r>
            <a:r>
              <a:rPr lang="uk-UA" sz="4400" b="1" dirty="0" smtClean="0">
                <a:ln/>
                <a:solidFill>
                  <a:srgbClr val="002060"/>
                </a:solidFill>
              </a:rPr>
              <a:t>К </a:t>
            </a:r>
            <a:endParaRPr lang="ru-RU" sz="4400" b="1" cap="none" spc="0" dirty="0">
              <a:ln/>
              <a:solidFill>
                <a:srgbClr val="002060"/>
              </a:soli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292388"/>
            <a:ext cx="2560418" cy="33079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29410" y="2292388"/>
            <a:ext cx="302433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Di</a:t>
            </a:r>
            <a:r>
              <a:rPr lang="en-US" sz="48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ck</a:t>
            </a:r>
            <a:r>
              <a:rPr lang="en-US" sz="48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ens</a:t>
            </a:r>
            <a:endParaRPr lang="uk-UA" sz="4800" b="1" dirty="0" smtClean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uk-UA" sz="4800" b="1" dirty="0" smtClean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en-US" sz="4800" b="1" dirty="0" smtClean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uk-UA" sz="4800" b="1" dirty="0" err="1" smtClean="0">
                <a:ln/>
                <a:solidFill>
                  <a:schemeClr val="accent3">
                    <a:lumMod val="50000"/>
                  </a:schemeClr>
                </a:solidFill>
              </a:rPr>
              <a:t>Ді</a:t>
            </a:r>
            <a:r>
              <a:rPr lang="uk-UA" sz="48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к</a:t>
            </a:r>
            <a:r>
              <a:rPr lang="uk-UA" sz="4800" b="1" dirty="0" err="1" smtClean="0">
                <a:ln/>
                <a:solidFill>
                  <a:schemeClr val="accent3">
                    <a:lumMod val="50000"/>
                  </a:schemeClr>
                </a:solidFill>
              </a:rPr>
              <a:t>енс</a:t>
            </a:r>
            <a:endParaRPr lang="uk-UA" sz="4800" b="1" dirty="0" smtClean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b="1" dirty="0" smtClean="0">
              <a:ln/>
              <a:solidFill>
                <a:schemeClr val="tx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04098" y="4966542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n/>
              <a:solidFill>
                <a:schemeClr val="tx2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301707" y="673609"/>
            <a:ext cx="1384132" cy="1522545"/>
          </a:xfrm>
          <a:prstGeom prst="rect">
            <a:avLst/>
          </a:prstGeom>
        </p:spPr>
      </p:pic>
      <p:sp>
        <p:nvSpPr>
          <p:cNvPr id="11" name="Стрелка вниз 10"/>
          <p:cNvSpPr/>
          <p:nvPr/>
        </p:nvSpPr>
        <p:spPr>
          <a:xfrm>
            <a:off x="5609530" y="3429000"/>
            <a:ext cx="864095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157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94" t="17183" b="3006"/>
          <a:stretch/>
        </p:blipFill>
        <p:spPr>
          <a:xfrm>
            <a:off x="-19085" y="-56694"/>
            <a:ext cx="9139599" cy="68693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07904" y="1772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16632"/>
            <a:ext cx="8640960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Слово «</a:t>
            </a:r>
            <a:r>
              <a:rPr lang="ru-RU" sz="6600" b="1" dirty="0" smtClean="0">
                <a:ln/>
              </a:rPr>
              <a:t>священник</a:t>
            </a:r>
            <a:r>
              <a:rPr lang="ru-RU" sz="44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» </a:t>
            </a:r>
          </a:p>
          <a:p>
            <a:pPr algn="ctr"/>
            <a:r>
              <a:rPr lang="ru-RU" sz="4400" b="1" dirty="0" err="1" smtClean="0">
                <a:ln/>
                <a:solidFill>
                  <a:schemeClr val="accent3">
                    <a:lumMod val="50000"/>
                  </a:schemeClr>
                </a:solidFill>
              </a:rPr>
              <a:t>тепер</a:t>
            </a:r>
            <a:r>
              <a:rPr lang="ru-RU" sz="44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 не </a:t>
            </a:r>
            <a:r>
              <a:rPr lang="ru-RU" sz="4400" b="1" dirty="0" err="1" smtClean="0">
                <a:ln/>
                <a:solidFill>
                  <a:schemeClr val="accent3">
                    <a:lumMod val="50000"/>
                  </a:schemeClr>
                </a:solidFill>
              </a:rPr>
              <a:t>виняток</a:t>
            </a:r>
            <a:r>
              <a:rPr lang="uk-UA" sz="4400" b="1" dirty="0" smtClean="0">
                <a:ln/>
                <a:solidFill>
                  <a:srgbClr val="002060"/>
                </a:solidFill>
              </a:rPr>
              <a:t> </a:t>
            </a:r>
            <a:endParaRPr lang="ru-RU" sz="4400" b="1" cap="none" spc="0" dirty="0">
              <a:ln/>
              <a:solidFill>
                <a:srgbClr val="002060"/>
              </a:solidFill>
              <a:effectLst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8462" y="1957482"/>
            <a:ext cx="3600400" cy="3775774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5398231"/>
              </p:ext>
            </p:extLst>
          </p:nvPr>
        </p:nvGraphicFramePr>
        <p:xfrm>
          <a:off x="227793" y="4580192"/>
          <a:ext cx="4077634" cy="1036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38817"/>
                <a:gridCol w="203881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Було</a:t>
                      </a:r>
                      <a:endParaRPr lang="uk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Стало</a:t>
                      </a:r>
                      <a:endParaRPr lang="uk-UA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свяще</a:t>
                      </a:r>
                      <a:r>
                        <a:rPr lang="uk-UA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н</a:t>
                      </a:r>
                      <a:r>
                        <a:rPr lang="uk-UA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ик</a:t>
                      </a:r>
                      <a:endParaRPr lang="uk-UA" sz="28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свяще</a:t>
                      </a:r>
                      <a:r>
                        <a:rPr lang="uk-UA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нн</a:t>
                      </a:r>
                      <a:r>
                        <a:rPr lang="uk-UA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ик</a:t>
                      </a:r>
                      <a:endParaRPr lang="uk-UA" sz="28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-117332"/>
            <a:ext cx="1384132" cy="152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819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94" t="17183" b="3006"/>
          <a:stretch/>
        </p:blipFill>
        <p:spPr>
          <a:xfrm>
            <a:off x="-19085" y="-56694"/>
            <a:ext cx="9139599" cy="68693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07904" y="1772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16632"/>
            <a:ext cx="864096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err="1" smtClean="0">
                <a:ln/>
                <a:solidFill>
                  <a:schemeClr val="accent3">
                    <a:lumMod val="50000"/>
                  </a:schemeClr>
                </a:solidFill>
              </a:rPr>
              <a:t>Назви</a:t>
            </a:r>
            <a:r>
              <a:rPr lang="ru-RU" sz="44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400" b="1" dirty="0" err="1" smtClean="0">
                <a:ln/>
                <a:solidFill>
                  <a:schemeClr val="accent3">
                    <a:lumMod val="50000"/>
                  </a:schemeClr>
                </a:solidFill>
              </a:rPr>
              <a:t>сайтів</a:t>
            </a:r>
            <a:r>
              <a:rPr lang="uk-UA" sz="4400" b="1" dirty="0" smtClean="0">
                <a:ln/>
                <a:solidFill>
                  <a:srgbClr val="002060"/>
                </a:solidFill>
              </a:rPr>
              <a:t> </a:t>
            </a:r>
            <a:endParaRPr lang="ru-RU" sz="4400" b="1" cap="none" spc="0" dirty="0">
              <a:ln/>
              <a:solidFill>
                <a:srgbClr val="002060"/>
              </a:solidFill>
              <a:effectLst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3162028"/>
              </p:ext>
            </p:extLst>
          </p:nvPr>
        </p:nvGraphicFramePr>
        <p:xfrm>
          <a:off x="-1" y="864665"/>
          <a:ext cx="9144001" cy="5516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23743"/>
                <a:gridCol w="3060129"/>
                <a:gridCol w="306012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Без родового слова</a:t>
                      </a:r>
                      <a:endParaRPr lang="uk-UA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З родовим словом</a:t>
                      </a:r>
                      <a:endParaRPr lang="uk-UA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Як назва</a:t>
                      </a:r>
                      <a:r>
                        <a:rPr lang="uk-UA" sz="3600" baseline="0" dirty="0" smtClean="0"/>
                        <a:t> юридичної особи</a:t>
                      </a:r>
                      <a:endParaRPr lang="uk-UA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</a:t>
                      </a:r>
                      <a:r>
                        <a:rPr lang="uk-UA" sz="3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ікіпедія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енциклопедія </a:t>
                      </a:r>
                      <a:r>
                        <a:rPr lang="uk-UA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«</a:t>
                      </a:r>
                      <a:r>
                        <a:rPr lang="uk-UA" sz="32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</a:t>
                      </a:r>
                      <a:r>
                        <a:rPr lang="uk-UA" sz="3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ікіпедія</a:t>
                      </a:r>
                      <a:r>
                        <a:rPr lang="uk-UA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»</a:t>
                      </a:r>
                      <a:endParaRPr lang="uk-UA" sz="3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РНБО ввела санкції проти </a:t>
                      </a:r>
                      <a:r>
                        <a:rPr lang="uk-UA" sz="32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Я</a:t>
                      </a:r>
                      <a:r>
                        <a:rPr lang="uk-UA" sz="3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ндекса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</a:t>
                      </a:r>
                      <a:r>
                        <a:rPr lang="uk-UA" sz="3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вітер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мережа </a:t>
                      </a:r>
                      <a:r>
                        <a:rPr lang="uk-UA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«</a:t>
                      </a:r>
                      <a:r>
                        <a:rPr lang="uk-UA" sz="32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</a:t>
                      </a:r>
                      <a:r>
                        <a:rPr lang="uk-UA" sz="3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вітер</a:t>
                      </a:r>
                      <a:r>
                        <a:rPr lang="uk-UA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»</a:t>
                      </a:r>
                      <a:endParaRPr lang="uk-UA" sz="3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uk-UA" sz="36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cap="small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uk-UA" sz="3200" b="1" cap="none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я</a:t>
                      </a:r>
                      <a:r>
                        <a:rPr lang="uk-UA" sz="3200" b="1" cap="none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ндекс</a:t>
                      </a:r>
                      <a:r>
                        <a:rPr lang="uk-UA" sz="32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 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пошуковий сервіс </a:t>
                      </a:r>
                      <a:r>
                        <a:rPr lang="uk-UA" sz="32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«Я</a:t>
                      </a:r>
                      <a:r>
                        <a:rPr lang="uk-UA" sz="32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ндекс</a:t>
                      </a:r>
                      <a:r>
                        <a:rPr lang="uk-UA" sz="32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»</a:t>
                      </a:r>
                      <a:r>
                        <a:rPr lang="uk-UA" sz="32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 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uk-UA" sz="36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uk-U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3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uk-UA" sz="36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2403" y="-201605"/>
            <a:ext cx="1278103" cy="140591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236296" y="-56694"/>
            <a:ext cx="1023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839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94" t="17183" b="3006"/>
          <a:stretch/>
        </p:blipFill>
        <p:spPr>
          <a:xfrm>
            <a:off x="-19085" y="-88239"/>
            <a:ext cx="9139599" cy="68693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07904" y="1772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482" y="5796"/>
            <a:ext cx="758885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err="1" smtClean="0">
                <a:ln/>
                <a:solidFill>
                  <a:schemeClr val="accent3">
                    <a:lumMod val="50000"/>
                  </a:schemeClr>
                </a:solidFill>
              </a:rPr>
              <a:t>Виняток</a:t>
            </a:r>
            <a:r>
              <a:rPr lang="ru-RU" sz="44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 з </a:t>
            </a:r>
            <a:r>
              <a:rPr lang="ru-RU" sz="4400" b="1" dirty="0" err="1" smtClean="0">
                <a:ln/>
                <a:solidFill>
                  <a:schemeClr val="accent3">
                    <a:lumMod val="50000"/>
                  </a:schemeClr>
                </a:solidFill>
              </a:rPr>
              <a:t>написанням</a:t>
            </a:r>
            <a:r>
              <a:rPr lang="ru-RU" sz="44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 свят</a:t>
            </a:r>
            <a:r>
              <a:rPr lang="uk-UA" sz="4400" b="1" dirty="0" smtClean="0">
                <a:ln/>
                <a:solidFill>
                  <a:srgbClr val="002060"/>
                </a:solidFill>
              </a:rPr>
              <a:t> </a:t>
            </a:r>
            <a:endParaRPr lang="ru-RU" sz="4400" b="1" cap="none" spc="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8154" y="1929535"/>
            <a:ext cx="694779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Д</a:t>
            </a:r>
            <a:r>
              <a:rPr lang="ru-RU" sz="44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ень </a:t>
            </a:r>
            <a:r>
              <a:rPr lang="ru-RU" sz="4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Н</a:t>
            </a:r>
            <a:r>
              <a:rPr lang="ru-RU" sz="4400" b="1" dirty="0" err="1" smtClean="0">
                <a:ln/>
                <a:solidFill>
                  <a:schemeClr val="accent3">
                    <a:lumMod val="50000"/>
                  </a:schemeClr>
                </a:solidFill>
              </a:rPr>
              <a:t>езалежності</a:t>
            </a:r>
            <a:r>
              <a:rPr lang="ru-RU" sz="44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У</a:t>
            </a:r>
            <a:r>
              <a:rPr lang="ru-RU" sz="4400" b="1" dirty="0" err="1" smtClean="0">
                <a:ln/>
                <a:solidFill>
                  <a:schemeClr val="accent3">
                    <a:lumMod val="50000"/>
                  </a:schemeClr>
                </a:solidFill>
              </a:rPr>
              <a:t>країни</a:t>
            </a:r>
            <a:endParaRPr lang="ru-RU" sz="4400" b="1" cap="none" spc="0" dirty="0">
              <a:ln/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31848" y="3478361"/>
            <a:ext cx="63084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Д</a:t>
            </a:r>
            <a:r>
              <a:rPr lang="ru-RU" sz="44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ень </a:t>
            </a:r>
            <a:r>
              <a:rPr lang="ru-RU" sz="4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ru-RU" sz="4400" b="1" dirty="0" err="1" smtClean="0">
                <a:ln/>
                <a:solidFill>
                  <a:schemeClr val="accent3">
                    <a:lumMod val="50000"/>
                  </a:schemeClr>
                </a:solidFill>
              </a:rPr>
              <a:t>оборності</a:t>
            </a:r>
            <a:r>
              <a:rPr lang="ru-RU" sz="44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У</a:t>
            </a:r>
            <a:r>
              <a:rPr lang="ru-RU" sz="4400" b="1" dirty="0" err="1" smtClean="0">
                <a:ln/>
                <a:solidFill>
                  <a:schemeClr val="accent3">
                    <a:lumMod val="50000"/>
                  </a:schemeClr>
                </a:solidFill>
              </a:rPr>
              <a:t>країни</a:t>
            </a:r>
            <a:endParaRPr lang="ru-RU" sz="4400" b="1" cap="none" spc="0" dirty="0">
              <a:ln/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31848" y="5373216"/>
            <a:ext cx="63677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Д</a:t>
            </a:r>
            <a:r>
              <a:rPr lang="ru-RU" sz="44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ень </a:t>
            </a:r>
            <a:r>
              <a:rPr lang="ru-RU" sz="4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К</a:t>
            </a:r>
            <a:r>
              <a:rPr lang="ru-RU" sz="4400" b="1" dirty="0" err="1" smtClean="0">
                <a:ln/>
                <a:solidFill>
                  <a:schemeClr val="accent3">
                    <a:lumMod val="50000"/>
                  </a:schemeClr>
                </a:solidFill>
              </a:rPr>
              <a:t>онституції</a:t>
            </a:r>
            <a:r>
              <a:rPr lang="ru-RU" sz="44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У</a:t>
            </a:r>
            <a:r>
              <a:rPr lang="ru-RU" sz="4400" b="1" dirty="0" err="1" smtClean="0">
                <a:ln/>
                <a:solidFill>
                  <a:schemeClr val="accent3">
                    <a:lumMod val="50000"/>
                  </a:schemeClr>
                </a:solidFill>
              </a:rPr>
              <a:t>країни</a:t>
            </a:r>
            <a:endParaRPr lang="ru-RU" sz="4400" b="1" cap="none" spc="0" dirty="0">
              <a:ln/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940" y="926160"/>
            <a:ext cx="1428309" cy="17728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941" y="3023953"/>
            <a:ext cx="2284908" cy="12468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175" y="4660747"/>
            <a:ext cx="2274673" cy="137334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0739" y="-121806"/>
            <a:ext cx="1384132" cy="152254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429221" y="-71149"/>
            <a:ext cx="1023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965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94" t="17183" b="3006"/>
          <a:stretch/>
        </p:blipFill>
        <p:spPr>
          <a:xfrm>
            <a:off x="21882" y="-18937"/>
            <a:ext cx="9139599" cy="6869329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401" y="116633"/>
            <a:ext cx="9139599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Пишемо АБО по-новому, АБО</a:t>
            </a:r>
            <a:b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 ПО-СТАРОМУ</a:t>
            </a:r>
            <a:endParaRPr lang="uk-UA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04216722"/>
              </p:ext>
            </p:extLst>
          </p:nvPr>
        </p:nvGraphicFramePr>
        <p:xfrm>
          <a:off x="199193" y="1601527"/>
          <a:ext cx="8784976" cy="3628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92488"/>
                <a:gridCol w="439248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Варіанти в написанні А</a:t>
                      </a:r>
                      <a:r>
                        <a:rPr lang="en-US" sz="3600" dirty="0" smtClean="0"/>
                        <a:t>U</a:t>
                      </a:r>
                      <a:endParaRPr lang="uk-UA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671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ау</a:t>
                      </a:r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диторія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ав</a:t>
                      </a:r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диторія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ау</a:t>
                      </a:r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дієнція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ав</a:t>
                      </a:r>
                      <a:r>
                        <a:rPr lang="uk-UA" sz="3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дієнція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л</a:t>
                      </a:r>
                      <a:r>
                        <a:rPr lang="uk-UA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ау</a:t>
                      </a:r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реат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л</a:t>
                      </a:r>
                      <a:r>
                        <a:rPr lang="uk-UA" sz="32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ав</a:t>
                      </a:r>
                      <a:r>
                        <a:rPr lang="uk-UA" sz="3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реат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</a:t>
                      </a:r>
                      <a:r>
                        <a:rPr lang="uk-UA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ау</a:t>
                      </a:r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за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</a:t>
                      </a:r>
                      <a:r>
                        <a:rPr lang="uk-UA" sz="32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ав</a:t>
                      </a:r>
                      <a:r>
                        <a:rPr lang="uk-UA" sz="3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за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ф</a:t>
                      </a:r>
                      <a:r>
                        <a:rPr lang="uk-UA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ау</a:t>
                      </a:r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на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ф</a:t>
                      </a:r>
                      <a:r>
                        <a:rPr lang="uk-UA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ав</a:t>
                      </a:r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на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7349" y="548680"/>
            <a:ext cx="1384132" cy="152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196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94" t="17183" b="3006"/>
          <a:stretch/>
        </p:blipFill>
        <p:spPr>
          <a:xfrm>
            <a:off x="4401" y="260648"/>
            <a:ext cx="9139599" cy="6869329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88000" y="692696"/>
            <a:ext cx="7772400" cy="5040560"/>
          </a:xfrm>
        </p:spPr>
        <p:txBody>
          <a:bodyPr>
            <a:normAutofit fontScale="85000" lnSpcReduction="10000"/>
          </a:bodyPr>
          <a:lstStyle/>
          <a:p>
            <a:pPr algn="ctr">
              <a:lnSpc>
                <a:spcPct val="170000"/>
              </a:lnSpc>
            </a:pPr>
            <a:r>
              <a:rPr lang="ru-RU" sz="4300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Змін</a:t>
            </a:r>
            <a:r>
              <a:rPr lang="ru-RU" sz="43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300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насправді</a:t>
            </a:r>
            <a:r>
              <a:rPr lang="ru-RU" sz="43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3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небагато</a:t>
            </a:r>
            <a:endParaRPr lang="ru-RU" sz="43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70000"/>
              </a:lnSpc>
            </a:pPr>
            <a:r>
              <a:rPr lang="ru-RU" sz="43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Їх</a:t>
            </a:r>
            <a:r>
              <a:rPr lang="ru-RU" sz="43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300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умовно</a:t>
            </a:r>
            <a:r>
              <a:rPr lang="ru-RU" sz="43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300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поділяють</a:t>
            </a:r>
            <a:r>
              <a:rPr lang="ru-RU" sz="43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sz="4300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дві</a:t>
            </a:r>
            <a:r>
              <a:rPr lang="ru-RU" sz="43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300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групи</a:t>
            </a:r>
            <a:r>
              <a:rPr lang="ru-RU" sz="43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endParaRPr lang="ru-RU" sz="43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43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Пишемо</a:t>
            </a:r>
            <a:r>
              <a:rPr lang="ru-RU" sz="43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3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тільки</a:t>
            </a:r>
            <a:r>
              <a:rPr lang="ru-RU" sz="43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по-новому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ru-RU" sz="43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43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Пишемо</a:t>
            </a:r>
            <a:r>
              <a:rPr lang="ru-RU" sz="43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3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або</a:t>
            </a:r>
            <a:r>
              <a:rPr lang="ru-RU" sz="43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по-новому, </a:t>
            </a:r>
            <a:r>
              <a:rPr lang="ru-RU" sz="43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або</a:t>
            </a:r>
            <a:r>
              <a:rPr lang="ru-RU" sz="43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по-старому</a:t>
            </a:r>
          </a:p>
          <a:p>
            <a:endParaRPr lang="uk-UA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090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94" t="17183" b="3006"/>
          <a:stretch/>
        </p:blipFill>
        <p:spPr>
          <a:xfrm>
            <a:off x="21882" y="-18937"/>
            <a:ext cx="9139599" cy="6869329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22356554"/>
              </p:ext>
            </p:extLst>
          </p:nvPr>
        </p:nvGraphicFramePr>
        <p:xfrm>
          <a:off x="199193" y="260648"/>
          <a:ext cx="8784976" cy="646348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92488"/>
                <a:gridCol w="439248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Ф на Т</a:t>
                      </a:r>
                      <a:endParaRPr lang="uk-UA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6113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ана</a:t>
                      </a:r>
                      <a:r>
                        <a:rPr lang="uk-UA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ф</a:t>
                      </a:r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ана</a:t>
                      </a:r>
                      <a:r>
                        <a:rPr lang="uk-UA" sz="32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</a:t>
                      </a:r>
                      <a:r>
                        <a:rPr lang="uk-UA" sz="3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ема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ди</a:t>
                      </a:r>
                      <a:r>
                        <a:rPr lang="uk-UA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ф</a:t>
                      </a:r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ірамб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ди</a:t>
                      </a:r>
                      <a:r>
                        <a:rPr lang="uk-UA" sz="32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</a:t>
                      </a:r>
                      <a:r>
                        <a:rPr lang="uk-UA" sz="3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ирамб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е</a:t>
                      </a:r>
                      <a:r>
                        <a:rPr lang="uk-UA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ф</a:t>
                      </a:r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ір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е</a:t>
                      </a:r>
                      <a:r>
                        <a:rPr lang="uk-UA" sz="32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</a:t>
                      </a:r>
                      <a:r>
                        <a:rPr lang="uk-UA" sz="3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ер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ка</a:t>
                      </a:r>
                      <a:r>
                        <a:rPr lang="uk-UA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ф</a:t>
                      </a:r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едра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ка</a:t>
                      </a:r>
                      <a:r>
                        <a:rPr lang="uk-UA" sz="32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</a:t>
                      </a:r>
                      <a:r>
                        <a:rPr lang="uk-UA" sz="3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едра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мі</a:t>
                      </a:r>
                      <a:r>
                        <a:rPr lang="uk-UA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ф</a:t>
                      </a:r>
                      <a:endParaRPr lang="uk-UA" sz="3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мі</a:t>
                      </a:r>
                      <a:r>
                        <a:rPr lang="uk-UA" sz="32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</a:t>
                      </a:r>
                      <a:endParaRPr lang="uk-UA" sz="3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мі</a:t>
                      </a:r>
                      <a:r>
                        <a:rPr lang="uk-UA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ф</a:t>
                      </a:r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ологія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мі</a:t>
                      </a:r>
                      <a:r>
                        <a:rPr lang="uk-UA" sz="32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</a:t>
                      </a:r>
                      <a:r>
                        <a:rPr lang="uk-UA" sz="3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ологія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А</a:t>
                      </a:r>
                      <a:r>
                        <a:rPr lang="uk-UA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ф</a:t>
                      </a:r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іни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А</a:t>
                      </a:r>
                      <a:r>
                        <a:rPr lang="uk-UA" sz="32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</a:t>
                      </a:r>
                      <a:r>
                        <a:rPr lang="uk-UA" sz="3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ени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Борис</a:t>
                      </a:r>
                      <a:r>
                        <a:rPr lang="uk-UA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ф</a:t>
                      </a:r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ен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Борис</a:t>
                      </a:r>
                      <a:r>
                        <a:rPr lang="uk-UA" sz="32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</a:t>
                      </a:r>
                      <a:r>
                        <a:rPr lang="uk-UA" sz="3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ен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Демос</a:t>
                      </a:r>
                      <a:r>
                        <a:rPr lang="uk-UA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ф</a:t>
                      </a:r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ен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Демос</a:t>
                      </a:r>
                      <a:r>
                        <a:rPr lang="uk-UA" sz="32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</a:t>
                      </a:r>
                      <a:r>
                        <a:rPr lang="uk-UA" sz="3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ен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Мар</a:t>
                      </a:r>
                      <a:r>
                        <a:rPr lang="uk-UA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ф</a:t>
                      </a:r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а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Мар</a:t>
                      </a:r>
                      <a:r>
                        <a:rPr lang="uk-UA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</a:t>
                      </a:r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а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9868" y="0"/>
            <a:ext cx="1384132" cy="152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349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94" t="17183" b="3006"/>
          <a:stretch/>
        </p:blipFill>
        <p:spPr>
          <a:xfrm>
            <a:off x="21882" y="-93704"/>
            <a:ext cx="9139599" cy="6869329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79538434"/>
              </p:ext>
            </p:extLst>
          </p:nvPr>
        </p:nvGraphicFramePr>
        <p:xfrm>
          <a:off x="199193" y="977895"/>
          <a:ext cx="8784976" cy="472612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92488"/>
                <a:gridCol w="439248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Передавання</a:t>
                      </a:r>
                      <a:r>
                        <a:rPr lang="uk-UA" sz="3600" baseline="0" dirty="0" smtClean="0"/>
                        <a:t> букви </a:t>
                      </a:r>
                      <a:r>
                        <a:rPr lang="en-US" sz="3600" baseline="0" dirty="0" smtClean="0"/>
                        <a:t>g </a:t>
                      </a:r>
                      <a:r>
                        <a:rPr lang="uk-UA" sz="3600" baseline="0" dirty="0" smtClean="0"/>
                        <a:t>двома способами</a:t>
                      </a:r>
                      <a:endParaRPr lang="uk-UA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6113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Вер</a:t>
                      </a:r>
                      <a:r>
                        <a:rPr lang="uk-UA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г</a:t>
                      </a:r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ілій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Вер</a:t>
                      </a:r>
                      <a:r>
                        <a:rPr lang="uk-UA" sz="32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ґ</a:t>
                      </a:r>
                      <a:r>
                        <a:rPr lang="uk-UA" sz="3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ілій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Г</a:t>
                      </a:r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арсія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Ґ</a:t>
                      </a:r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арсія 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Ге</a:t>
                      </a:r>
                      <a:r>
                        <a:rPr lang="uk-UA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г</a:t>
                      </a:r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ель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Ге</a:t>
                      </a:r>
                      <a:r>
                        <a:rPr lang="uk-UA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ґ</a:t>
                      </a:r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ель</a:t>
                      </a:r>
                      <a:r>
                        <a:rPr lang="uk-UA" sz="32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Г</a:t>
                      </a:r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еор</a:t>
                      </a:r>
                      <a:r>
                        <a:rPr lang="uk-UA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г</a:t>
                      </a:r>
                      <a:endParaRPr lang="uk-UA" sz="3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Ґ</a:t>
                      </a:r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еор</a:t>
                      </a:r>
                      <a:r>
                        <a:rPr lang="uk-UA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ґ</a:t>
                      </a:r>
                      <a:endParaRPr lang="uk-UA" sz="3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Г</a:t>
                      </a:r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ете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Ґ</a:t>
                      </a:r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ете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Г</a:t>
                      </a:r>
                      <a:r>
                        <a:rPr lang="uk-UA" sz="3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ре</a:t>
                      </a:r>
                      <a:r>
                        <a:rPr lang="uk-UA" sz="32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г</a:t>
                      </a:r>
                      <a:r>
                        <a:rPr lang="uk-UA" sz="3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уар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Ґ</a:t>
                      </a:r>
                      <a:r>
                        <a:rPr lang="uk-UA" sz="3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ре</a:t>
                      </a:r>
                      <a:r>
                        <a:rPr lang="uk-UA" sz="32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ґ</a:t>
                      </a:r>
                      <a:r>
                        <a:rPr lang="uk-UA" sz="3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уар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Г</a:t>
                      </a:r>
                      <a:r>
                        <a:rPr lang="uk-UA" sz="3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уллівер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Ґ</a:t>
                      </a:r>
                      <a:r>
                        <a:rPr lang="uk-UA" sz="3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уллівер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-1"/>
            <a:ext cx="1384132" cy="152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841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94" t="17183" b="3006"/>
          <a:stretch/>
        </p:blipFill>
        <p:spPr>
          <a:xfrm>
            <a:off x="21882" y="-93704"/>
            <a:ext cx="9139599" cy="6869329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8217869"/>
              </p:ext>
            </p:extLst>
          </p:nvPr>
        </p:nvGraphicFramePr>
        <p:xfrm>
          <a:off x="199193" y="332656"/>
          <a:ext cx="8784976" cy="58448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92488"/>
                <a:gridCol w="439248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Варіанти</a:t>
                      </a:r>
                      <a:r>
                        <a:rPr lang="uk-UA" sz="3600" baseline="0" dirty="0" smtClean="0"/>
                        <a:t> з голосним И</a:t>
                      </a:r>
                      <a:endParaRPr lang="uk-UA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uk-UA" sz="3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И на початку слова</a:t>
                      </a:r>
                      <a:endParaRPr lang="uk-UA" sz="36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6113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і</a:t>
                      </a:r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рій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и</a:t>
                      </a:r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рій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і</a:t>
                      </a:r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род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и</a:t>
                      </a:r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род </a:t>
                      </a:r>
                      <a:r>
                        <a:rPr lang="uk-UA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(дуже жорстока людина)</a:t>
                      </a:r>
                      <a:endParaRPr lang="uk-UA" sz="24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92023">
                <a:tc gridSpan="2">
                  <a:txBody>
                    <a:bodyPr/>
                    <a:lstStyle/>
                    <a:p>
                      <a:pPr algn="ctr"/>
                      <a:r>
                        <a:rPr lang="uk-UA" sz="3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Закінчення И</a:t>
                      </a:r>
                      <a:r>
                        <a:rPr lang="uk-UA" sz="32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незалежност</a:t>
                      </a:r>
                      <a:r>
                        <a:rPr lang="uk-UA" sz="3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і</a:t>
                      </a:r>
                      <a:endParaRPr lang="uk-UA" sz="32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незалежност</a:t>
                      </a:r>
                      <a:r>
                        <a:rPr lang="uk-UA" sz="3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и</a:t>
                      </a:r>
                      <a:endParaRPr lang="uk-UA" sz="32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любов</a:t>
                      </a:r>
                      <a:r>
                        <a:rPr lang="uk-UA" sz="3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і</a:t>
                      </a:r>
                      <a:endParaRPr lang="uk-UA" sz="32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любов</a:t>
                      </a:r>
                      <a:r>
                        <a:rPr lang="uk-UA" sz="3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и</a:t>
                      </a:r>
                      <a:endParaRPr lang="uk-UA" sz="32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осен</a:t>
                      </a:r>
                      <a:r>
                        <a:rPr lang="uk-UA" sz="3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і</a:t>
                      </a:r>
                      <a:endParaRPr lang="uk-UA" sz="32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осен</a:t>
                      </a:r>
                      <a:r>
                        <a:rPr lang="uk-UA" sz="3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и</a:t>
                      </a:r>
                      <a:endParaRPr lang="uk-UA" sz="32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Рус</a:t>
                      </a:r>
                      <a:r>
                        <a:rPr lang="uk-UA" sz="3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і</a:t>
                      </a:r>
                      <a:endParaRPr lang="uk-UA" sz="32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Рус</a:t>
                      </a:r>
                      <a:r>
                        <a:rPr lang="uk-UA" sz="3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и</a:t>
                      </a:r>
                      <a:endParaRPr lang="uk-UA" sz="32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9868" y="-177559"/>
            <a:ext cx="1384132" cy="152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895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94" t="17183" b="3006"/>
          <a:stretch/>
        </p:blipFill>
        <p:spPr>
          <a:xfrm>
            <a:off x="21882" y="0"/>
            <a:ext cx="9139599" cy="6869329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54064215"/>
              </p:ext>
            </p:extLst>
          </p:nvPr>
        </p:nvGraphicFramePr>
        <p:xfrm>
          <a:off x="199193" y="977895"/>
          <a:ext cx="8784976" cy="585388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92488"/>
                <a:gridCol w="43924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Було і є зараз:</a:t>
                      </a:r>
                      <a:endParaRPr lang="uk-UA" sz="3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Але тепер можна й так:</a:t>
                      </a:r>
                      <a:endParaRPr lang="uk-UA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113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професор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професорка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автор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авторка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політик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2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uk-UA" sz="3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політикиня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історик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історикиня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науковець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науковиця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декан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деканеса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філолог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філологиня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член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членкиня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917184" y="116632"/>
            <a:ext cx="33489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>
                <a:solidFill>
                  <a:schemeClr val="accent3">
                    <a:lumMod val="50000"/>
                  </a:schemeClr>
                </a:solidFill>
              </a:rPr>
              <a:t>ФЕМІНІТИВИ</a:t>
            </a:r>
            <a:endParaRPr lang="uk-UA" sz="4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9868" y="0"/>
            <a:ext cx="1384132" cy="152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983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94" t="17183" b="3006"/>
          <a:stretch/>
        </p:blipFill>
        <p:spPr>
          <a:xfrm>
            <a:off x="21882" y="0"/>
            <a:ext cx="9139599" cy="686932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1424811"/>
            <a:ext cx="2831579" cy="401970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perspectiveHeroicExtremeLeftFacing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88032" y="1196752"/>
            <a:ext cx="55801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tx2"/>
                </a:solidFill>
              </a:rPr>
              <a:t>Назви </a:t>
            </a:r>
            <a:r>
              <a:rPr lang="uk-UA" sz="3600" b="1" dirty="0">
                <a:solidFill>
                  <a:schemeClr val="tx2"/>
                </a:solidFill>
              </a:rPr>
              <a:t>посад та професій мають відповідати Класифікатору </a:t>
            </a:r>
            <a:r>
              <a:rPr lang="uk-UA" sz="3600" b="1" dirty="0" smtClean="0">
                <a:solidFill>
                  <a:schemeClr val="tx2"/>
                </a:solidFill>
              </a:rPr>
              <a:t>професій!!!</a:t>
            </a:r>
            <a:endParaRPr lang="uk-UA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620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94" t="17183" b="3006"/>
          <a:stretch/>
        </p:blipFill>
        <p:spPr>
          <a:xfrm>
            <a:off x="280723" y="-11329"/>
            <a:ext cx="9139599" cy="6869329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99592" y="404665"/>
            <a:ext cx="7772400" cy="864095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Пишемо по-новому</a:t>
            </a:r>
            <a:endParaRPr lang="uk-UA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0723" y="2780928"/>
            <a:ext cx="2558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effectLst/>
              </a:rPr>
              <a:t>ПРОЄКТ</a:t>
            </a:r>
            <a:endParaRPr lang="ru-RU" sz="5400" b="1" cap="none" spc="0" dirty="0">
              <a:ln/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2886" y="4140778"/>
            <a:ext cx="3257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effectLst/>
              </a:rPr>
              <a:t>ПРОЄКЦІЯ</a:t>
            </a:r>
            <a:endParaRPr lang="ru-RU" sz="5400" b="1" cap="none" spc="0" dirty="0">
              <a:ln/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76869" y="5301208"/>
            <a:ext cx="33793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effectLst/>
              </a:rPr>
              <a:t>ПРОЄ</a:t>
            </a:r>
            <a:r>
              <a:rPr lang="ru-RU" sz="5400" b="1" dirty="0" smtClean="0">
                <a:ln/>
              </a:rPr>
              <a:t>КТОР</a:t>
            </a:r>
            <a:endParaRPr lang="ru-RU" sz="5400" b="1" cap="none" spc="0" dirty="0">
              <a:ln/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9971" b="89884" l="7889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33717"/>
            <a:ext cx="4574282" cy="3517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115616" y="1124744"/>
            <a:ext cx="648072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/>
              </a:rPr>
              <a:t>Є</a:t>
            </a:r>
            <a:r>
              <a:rPr lang="ru-RU" sz="6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6000" b="1" dirty="0" err="1" smtClean="0">
                <a:ln/>
                <a:solidFill>
                  <a:schemeClr val="tx2"/>
                </a:solidFill>
              </a:rPr>
              <a:t>замість</a:t>
            </a:r>
            <a:r>
              <a:rPr lang="ru-RU" sz="6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6600" b="1" dirty="0" smtClean="0">
                <a:ln/>
                <a:solidFill>
                  <a:srgbClr val="FF0000"/>
                </a:solidFill>
              </a:rPr>
              <a:t>Е</a:t>
            </a:r>
            <a:endParaRPr lang="ru-RU" sz="6600" b="1" cap="none" spc="0" dirty="0">
              <a:ln/>
              <a:solidFill>
                <a:srgbClr val="FF0000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9868" y="0"/>
            <a:ext cx="1384132" cy="152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838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94" t="17183" b="3006"/>
          <a:stretch/>
        </p:blipFill>
        <p:spPr>
          <a:xfrm>
            <a:off x="17656" y="-33549"/>
            <a:ext cx="9139599" cy="686932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286070" y="50687"/>
            <a:ext cx="244827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/>
              </a:rPr>
              <a:t>Й</a:t>
            </a:r>
            <a:r>
              <a:rPr lang="ru-RU" sz="9600" b="1" dirty="0" smtClean="0">
                <a:ln/>
                <a:solidFill>
                  <a:schemeClr val="accent3"/>
                </a:solidFill>
              </a:rPr>
              <a:t>Є</a:t>
            </a:r>
            <a:endParaRPr lang="ru-RU" sz="9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49877" y="5744238"/>
            <a:ext cx="171393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</a:rPr>
              <a:t>Ф</a:t>
            </a:r>
            <a:r>
              <a:rPr lang="ru-RU" sz="6600" b="1" dirty="0" smtClean="0">
                <a:ln/>
              </a:rPr>
              <a:t>ОЄ</a:t>
            </a:r>
            <a:endParaRPr lang="ru-RU" sz="6600" b="1" cap="none" spc="0" dirty="0">
              <a:ln/>
              <a:effectLst/>
            </a:endParaRPr>
          </a:p>
        </p:txBody>
      </p:sp>
      <p:sp>
        <p:nvSpPr>
          <p:cNvPr id="2" name="Умножение 1"/>
          <p:cNvSpPr/>
          <p:nvPr/>
        </p:nvSpPr>
        <p:spPr>
          <a:xfrm>
            <a:off x="3809100" y="436887"/>
            <a:ext cx="778356" cy="796910"/>
          </a:xfrm>
          <a:prstGeom prst="mathMultiply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38" y="3470476"/>
            <a:ext cx="307039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</a:rPr>
              <a:t>КОНВ</a:t>
            </a:r>
            <a:r>
              <a:rPr lang="ru-RU" sz="6600" b="1" dirty="0" smtClean="0">
                <a:ln/>
              </a:rPr>
              <a:t>ЕЄ</a:t>
            </a:r>
            <a:r>
              <a:rPr lang="ru-RU" sz="5400" b="1" dirty="0" smtClean="0">
                <a:ln/>
              </a:rPr>
              <a:t>Р</a:t>
            </a:r>
            <a:endParaRPr lang="ru-RU" sz="5400" b="1" cap="none" spc="0" dirty="0">
              <a:ln/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74921" y="3186800"/>
            <a:ext cx="240521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</a:rPr>
              <a:t>ФЛ</a:t>
            </a:r>
            <a:r>
              <a:rPr lang="ru-RU" sz="6600" b="1" dirty="0" smtClean="0">
                <a:ln/>
              </a:rPr>
              <a:t>АЄ</a:t>
            </a:r>
            <a:r>
              <a:rPr lang="ru-RU" sz="5400" b="1" dirty="0" smtClean="0">
                <a:ln/>
              </a:rPr>
              <a:t>Р</a:t>
            </a:r>
            <a:endParaRPr lang="ru-RU" sz="5400" b="1" cap="none" spc="0" dirty="0">
              <a:ln/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7228" y="1233797"/>
            <a:ext cx="3208546" cy="19695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021247"/>
            <a:ext cx="3380752" cy="23799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3253" y="3841566"/>
            <a:ext cx="3552056" cy="236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147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94" t="17183" b="3006"/>
          <a:stretch/>
        </p:blipFill>
        <p:spPr>
          <a:xfrm>
            <a:off x="-7030" y="-349629"/>
            <a:ext cx="9139599" cy="686932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286070" y="50687"/>
            <a:ext cx="244827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/>
              </a:rPr>
              <a:t>Й</a:t>
            </a:r>
            <a:r>
              <a:rPr lang="ru-RU" sz="9600" b="1" dirty="0" smtClean="0">
                <a:ln/>
                <a:solidFill>
                  <a:schemeClr val="accent3"/>
                </a:solidFill>
              </a:rPr>
              <a:t>Є</a:t>
            </a:r>
            <a:endParaRPr lang="ru-RU" sz="9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" name="Умножение 1"/>
          <p:cNvSpPr/>
          <p:nvPr/>
        </p:nvSpPr>
        <p:spPr>
          <a:xfrm>
            <a:off x="3809100" y="436887"/>
            <a:ext cx="778356" cy="796910"/>
          </a:xfrm>
          <a:prstGeom prst="mathMultiply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2567" y="3233499"/>
            <a:ext cx="227684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</a:rPr>
              <a:t>ПЛ</a:t>
            </a:r>
            <a:r>
              <a:rPr lang="ru-RU" sz="6600" b="1" dirty="0" smtClean="0">
                <a:ln/>
              </a:rPr>
              <a:t>ЕЄ</a:t>
            </a:r>
            <a:r>
              <a:rPr lang="ru-RU" sz="5400" b="1" dirty="0" smtClean="0">
                <a:ln/>
              </a:rPr>
              <a:t>Р</a:t>
            </a:r>
            <a:endParaRPr lang="ru-RU" sz="5400" b="1" cap="none" spc="0" dirty="0">
              <a:ln/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80839" y="5517232"/>
            <a:ext cx="283487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</a:rPr>
              <a:t>Р</a:t>
            </a:r>
            <a:r>
              <a:rPr lang="ru-RU" sz="6600" b="1" dirty="0" smtClean="0">
                <a:ln/>
              </a:rPr>
              <a:t>ІЄ</a:t>
            </a:r>
            <a:r>
              <a:rPr lang="ru-RU" sz="5400" b="1" dirty="0" smtClean="0">
                <a:ln/>
              </a:rPr>
              <a:t>ЛТОР</a:t>
            </a:r>
            <a:endParaRPr lang="ru-RU" sz="5400" b="1" cap="none" spc="0" dirty="0">
              <a:ln/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665218" y="4149080"/>
            <a:ext cx="339092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</a:rPr>
              <a:t>Ф</a:t>
            </a:r>
            <a:r>
              <a:rPr lang="ru-RU" sz="6600" b="1" dirty="0" smtClean="0">
                <a:ln/>
              </a:rPr>
              <a:t>ЕЄ</a:t>
            </a:r>
            <a:r>
              <a:rPr lang="ru-RU" sz="5400" b="1" dirty="0" smtClean="0">
                <a:ln/>
              </a:rPr>
              <a:t>РВЕРК</a:t>
            </a:r>
            <a:endParaRPr lang="ru-RU" sz="5400" b="1" cap="none" spc="0" dirty="0">
              <a:ln/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28" y="1033600"/>
            <a:ext cx="3264874" cy="33315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025440"/>
            <a:ext cx="2397894" cy="239789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5952" y="2475862"/>
            <a:ext cx="3268376" cy="326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336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94" t="17183" b="3006"/>
          <a:stretch/>
        </p:blipFill>
        <p:spPr>
          <a:xfrm>
            <a:off x="0" y="-11329"/>
            <a:ext cx="9139599" cy="686932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286070" y="50687"/>
            <a:ext cx="244827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/>
              </a:rPr>
              <a:t>Й</a:t>
            </a:r>
            <a:r>
              <a:rPr lang="ru-RU" sz="9600" b="1" dirty="0" smtClean="0">
                <a:ln/>
                <a:solidFill>
                  <a:schemeClr val="accent3"/>
                </a:solidFill>
              </a:rPr>
              <a:t>Є</a:t>
            </a:r>
            <a:endParaRPr lang="ru-RU" sz="9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80758" y="4797152"/>
            <a:ext cx="2733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/>
              </a:rPr>
              <a:t>Феєрбах</a:t>
            </a:r>
            <a:endParaRPr lang="ru-RU" sz="5400" b="1" cap="none" spc="0" dirty="0">
              <a:ln/>
              <a:effectLst/>
            </a:endParaRPr>
          </a:p>
        </p:txBody>
      </p:sp>
      <p:sp>
        <p:nvSpPr>
          <p:cNvPr id="2" name="Умножение 1"/>
          <p:cNvSpPr/>
          <p:nvPr/>
        </p:nvSpPr>
        <p:spPr>
          <a:xfrm>
            <a:off x="3809100" y="436887"/>
            <a:ext cx="778356" cy="796910"/>
          </a:xfrm>
          <a:prstGeom prst="mathMultiply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9881" y="980728"/>
            <a:ext cx="2935711" cy="38164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296210"/>
            <a:ext cx="2299754" cy="323402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827584" y="4797152"/>
            <a:ext cx="15985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/>
              </a:rPr>
              <a:t>Соєр</a:t>
            </a:r>
            <a:endParaRPr lang="ru-RU" sz="5400" b="1" cap="none" spc="0" dirty="0">
              <a:ln/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627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94" t="17183" b="3006"/>
          <a:stretch/>
        </p:blipFill>
        <p:spPr>
          <a:xfrm>
            <a:off x="-59594" y="-221689"/>
            <a:ext cx="9139599" cy="686932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286070" y="50687"/>
            <a:ext cx="244827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/>
              </a:rPr>
              <a:t>Й</a:t>
            </a:r>
            <a:r>
              <a:rPr lang="ru-RU" sz="9600" b="1" dirty="0" smtClean="0">
                <a:ln/>
                <a:solidFill>
                  <a:schemeClr val="accent3"/>
                </a:solidFill>
              </a:rPr>
              <a:t>Я</a:t>
            </a:r>
            <a:endParaRPr lang="ru-RU" sz="9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4923" y="4509120"/>
            <a:ext cx="25296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</a:rPr>
              <a:t>СЕКВОЯ</a:t>
            </a:r>
            <a:endParaRPr lang="ru-RU" sz="5400" b="1" cap="none" spc="0" dirty="0">
              <a:ln/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92280" y="3845304"/>
            <a:ext cx="17409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/>
              </a:rPr>
              <a:t>Хая</a:t>
            </a:r>
            <a:r>
              <a:rPr lang="ru-RU" sz="5400" b="1" dirty="0" err="1">
                <a:ln/>
              </a:rPr>
              <a:t>м</a:t>
            </a:r>
            <a:endParaRPr lang="ru-RU" sz="5400" b="1" cap="none" spc="0" dirty="0">
              <a:ln/>
              <a:effectLst/>
            </a:endParaRPr>
          </a:p>
        </p:txBody>
      </p:sp>
      <p:sp>
        <p:nvSpPr>
          <p:cNvPr id="2" name="Умножение 1"/>
          <p:cNvSpPr/>
          <p:nvPr/>
        </p:nvSpPr>
        <p:spPr>
          <a:xfrm>
            <a:off x="3791443" y="437062"/>
            <a:ext cx="778356" cy="796910"/>
          </a:xfrm>
          <a:prstGeom prst="mathMultiply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91443" y="5934670"/>
            <a:ext cx="2278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</a:rPr>
              <a:t>ФАЯНС</a:t>
            </a:r>
            <a:endParaRPr lang="ru-RU" sz="5400" b="1" cap="none" spc="0" dirty="0">
              <a:ln/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28" r="14416"/>
          <a:stretch/>
        </p:blipFill>
        <p:spPr>
          <a:xfrm>
            <a:off x="6598609" y="1233972"/>
            <a:ext cx="2498539" cy="23705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176" y="1442940"/>
            <a:ext cx="3205162" cy="2864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2864" y="3212976"/>
            <a:ext cx="3723604" cy="247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34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94" t="17183" b="3006"/>
          <a:stretch/>
        </p:blipFill>
        <p:spPr>
          <a:xfrm>
            <a:off x="46062" y="-96288"/>
            <a:ext cx="9139599" cy="686932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20718" y="5733256"/>
            <a:ext cx="275588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dirty="0" err="1" smtClean="0">
                <a:ln/>
                <a:solidFill>
                  <a:schemeClr val="tx2"/>
                </a:solidFill>
              </a:rPr>
              <a:t>міні</a:t>
            </a:r>
            <a:r>
              <a:rPr lang="ru-RU" sz="4800" b="1" dirty="0" err="1" smtClean="0">
                <a:ln/>
                <a:solidFill>
                  <a:schemeClr val="accent3"/>
                </a:solidFill>
              </a:rPr>
              <a:t>сукня</a:t>
            </a:r>
            <a:endParaRPr lang="ru-RU" sz="4800" b="1" cap="none" spc="0" dirty="0">
              <a:ln/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5617"/>
            <a:ext cx="648072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000" b="1" dirty="0" err="1" smtClean="0">
                <a:ln/>
              </a:rPr>
              <a:t>Пишемо</a:t>
            </a:r>
            <a:r>
              <a:rPr lang="ru-RU" sz="6000" b="1" dirty="0" smtClean="0">
                <a:ln/>
              </a:rPr>
              <a:t> разом </a:t>
            </a:r>
            <a:endParaRPr lang="ru-RU" sz="6000" b="1" cap="none" spc="0" dirty="0">
              <a:ln/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4" y="1772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220718" y="1021280"/>
            <a:ext cx="90275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/>
              <a:t>міні-, топ-, преміум</a:t>
            </a:r>
            <a:r>
              <a:rPr lang="uk-UA" sz="4400" dirty="0" smtClean="0"/>
              <a:t>-, </a:t>
            </a:r>
            <a:r>
              <a:rPr lang="uk-UA" sz="4400" b="1" dirty="0" smtClean="0"/>
              <a:t>міді-, </a:t>
            </a:r>
            <a:r>
              <a:rPr lang="uk-UA" sz="4400" b="1" dirty="0" err="1" smtClean="0"/>
              <a:t>мікро-</a:t>
            </a:r>
            <a:r>
              <a:rPr lang="uk-UA" sz="3200" b="1" dirty="0" smtClean="0"/>
              <a:t>… </a:t>
            </a:r>
            <a:endParaRPr lang="uk-UA" sz="32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98592" l="9605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62" y="2420888"/>
            <a:ext cx="2139107" cy="34322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2537" b="9069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254"/>
          <a:stretch/>
        </p:blipFill>
        <p:spPr>
          <a:xfrm>
            <a:off x="2217002" y="1939614"/>
            <a:ext cx="3438128" cy="307445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272365" y="4809926"/>
            <a:ext cx="43693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/>
                <a:solidFill>
                  <a:schemeClr val="tx2"/>
                </a:solidFill>
              </a:rPr>
              <a:t>топ</a:t>
            </a:r>
            <a:r>
              <a:rPr lang="ru-RU" sz="5400" b="1" dirty="0" err="1" smtClean="0">
                <a:ln/>
                <a:solidFill>
                  <a:schemeClr val="accent3"/>
                </a:solidFill>
              </a:rPr>
              <a:t>менеджер</a:t>
            </a:r>
            <a:endParaRPr lang="ru-RU" sz="5400" b="1" cap="none" spc="0" dirty="0">
              <a:ln/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795"/>
          <a:stretch/>
        </p:blipFill>
        <p:spPr>
          <a:xfrm>
            <a:off x="5333741" y="1322222"/>
            <a:ext cx="3851920" cy="237534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095566" y="3767010"/>
            <a:ext cx="4090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/>
                <a:solidFill>
                  <a:schemeClr val="tx2"/>
                </a:solidFill>
              </a:rPr>
              <a:t>преміум</a:t>
            </a:r>
            <a:r>
              <a:rPr lang="ru-RU" sz="5400" b="1" dirty="0" err="1" smtClean="0">
                <a:ln/>
                <a:solidFill>
                  <a:schemeClr val="accent3"/>
                </a:solidFill>
              </a:rPr>
              <a:t>клас</a:t>
            </a:r>
            <a:endParaRPr lang="ru-RU" sz="5400" b="1" cap="none" spc="0" dirty="0">
              <a:ln/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6772" y="-172994"/>
            <a:ext cx="1384132" cy="152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618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94" t="17183" b="3006"/>
          <a:stretch/>
        </p:blipFill>
        <p:spPr>
          <a:xfrm>
            <a:off x="-70016" y="-166290"/>
            <a:ext cx="9139599" cy="686932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5766886"/>
            <a:ext cx="434187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dirty="0" err="1" smtClean="0">
                <a:ln/>
                <a:solidFill>
                  <a:schemeClr val="tx2"/>
                </a:solidFill>
              </a:rPr>
              <a:t>віце</a:t>
            </a:r>
            <a:r>
              <a:rPr lang="ru-RU" sz="4800" b="1" dirty="0" err="1" smtClean="0">
                <a:ln/>
                <a:solidFill>
                  <a:schemeClr val="accent3"/>
                </a:solidFill>
              </a:rPr>
              <a:t>прем'єр</a:t>
            </a:r>
            <a:endParaRPr lang="ru-RU" sz="4800" b="1" cap="none" spc="0" dirty="0">
              <a:ln/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5617"/>
            <a:ext cx="648072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000" b="1" dirty="0" err="1" smtClean="0">
                <a:ln/>
                <a:solidFill>
                  <a:schemeClr val="accent3">
                    <a:lumMod val="75000"/>
                  </a:schemeClr>
                </a:solidFill>
              </a:rPr>
              <a:t>Пишемо</a:t>
            </a:r>
            <a:r>
              <a:rPr lang="ru-RU" sz="6000" b="1" dirty="0" smtClean="0">
                <a:ln/>
                <a:solidFill>
                  <a:schemeClr val="accent3">
                    <a:lumMod val="75000"/>
                  </a:schemeClr>
                </a:solidFill>
              </a:rPr>
              <a:t> разом</a:t>
            </a:r>
            <a:endParaRPr lang="ru-RU" sz="6000" b="1" cap="none" spc="0" dirty="0">
              <a:ln/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4" y="1772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2283520" y="762750"/>
            <a:ext cx="41167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/>
              <a:t> </a:t>
            </a:r>
            <a:r>
              <a:rPr lang="uk-UA" sz="3200" dirty="0"/>
              <a:t> </a:t>
            </a:r>
            <a:r>
              <a:rPr lang="uk-UA" sz="3200" dirty="0" smtClean="0"/>
              <a:t>  </a:t>
            </a:r>
            <a:r>
              <a:rPr lang="uk-UA" sz="4400" b="1" dirty="0" smtClean="0"/>
              <a:t>віце-, екс-, веб</a:t>
            </a:r>
            <a:endParaRPr lang="uk-UA" sz="4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78999" y="4581128"/>
            <a:ext cx="43173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/>
                <a:solidFill>
                  <a:schemeClr val="tx2"/>
                </a:solidFill>
              </a:rPr>
              <a:t>екс</a:t>
            </a:r>
            <a:r>
              <a:rPr lang="ru-RU" sz="5400" b="1" dirty="0" err="1" smtClean="0">
                <a:ln/>
                <a:solidFill>
                  <a:schemeClr val="accent3"/>
                </a:solidFill>
              </a:rPr>
              <a:t>президент</a:t>
            </a:r>
            <a:endParaRPr lang="ru-RU" sz="5400" b="1" cap="none" spc="0" dirty="0">
              <a:ln/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16216" y="3767010"/>
            <a:ext cx="2529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tx2"/>
                </a:solidFill>
              </a:rPr>
              <a:t>веб</a:t>
            </a:r>
            <a:r>
              <a:rPr lang="ru-RU" sz="5400" b="1" dirty="0" smtClean="0">
                <a:ln/>
                <a:solidFill>
                  <a:schemeClr val="accent3"/>
                </a:solidFill>
              </a:rPr>
              <a:t>сайт</a:t>
            </a:r>
            <a:endParaRPr lang="ru-RU" sz="5400" b="1" cap="none" spc="0" dirty="0">
              <a:ln/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833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88770" y="2870302"/>
            <a:ext cx="4930642" cy="28629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2024" y="1532191"/>
            <a:ext cx="2264851" cy="31588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3622" y="1436440"/>
            <a:ext cx="2945428" cy="23305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9868" y="-166290"/>
            <a:ext cx="1384132" cy="152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256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1346</TotalTime>
  <Words>529</Words>
  <Application>Microsoft Office PowerPoint</Application>
  <PresentationFormat>Экран (4:3)</PresentationFormat>
  <Paragraphs>228</Paragraphs>
  <Slides>24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Пишемо по-новому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Пишемо АБО по-новому, АБО  ПО-СТАРОМУ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Emaschines</dc:creator>
  <cp:lastModifiedBy>TANYA</cp:lastModifiedBy>
  <cp:revision>73</cp:revision>
  <cp:lastPrinted>2019-09-23T07:34:00Z</cp:lastPrinted>
  <dcterms:created xsi:type="dcterms:W3CDTF">2019-09-18T09:11:51Z</dcterms:created>
  <dcterms:modified xsi:type="dcterms:W3CDTF">2019-11-25T10:59:58Z</dcterms:modified>
</cp:coreProperties>
</file>