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2E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5400" dirty="0" smtClean="0">
                <a:solidFill>
                  <a:schemeClr val="tx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Фонетично-морфологічна правописна асиміляція за Правописом </a:t>
            </a:r>
            <a:br>
              <a:rPr lang="uk-UA" sz="5400" dirty="0" smtClean="0">
                <a:solidFill>
                  <a:schemeClr val="tx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</a:br>
            <a:r>
              <a:rPr lang="uk-UA" sz="5400" dirty="0" smtClean="0">
                <a:solidFill>
                  <a:schemeClr val="tx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1928 року та наступних років</a:t>
            </a:r>
            <a:endParaRPr lang="uk-UA" sz="5400" dirty="0">
              <a:solidFill>
                <a:schemeClr val="tx2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333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988840">
                <a:tc>
                  <a:txBody>
                    <a:bodyPr/>
                    <a:lstStyle/>
                    <a:p>
                      <a:pPr algn="ctr"/>
                      <a:r>
                        <a:rPr lang="uk-UA" sz="4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Правопис</a:t>
                      </a:r>
                      <a:r>
                        <a:rPr lang="uk-UA" sz="44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uk-UA" sz="44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1928 року</a:t>
                      </a:r>
                      <a:endParaRPr lang="uk-UA" sz="4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4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Правопис 1933, 1946, 1960, </a:t>
                      </a:r>
                    </a:p>
                    <a:p>
                      <a:pPr algn="ctr"/>
                      <a:r>
                        <a:rPr lang="uk-UA" sz="4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 1992 років</a:t>
                      </a:r>
                      <a:endParaRPr lang="uk-UA" sz="4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1585907"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І.</a:t>
                      </a:r>
                      <a:r>
                        <a:rPr lang="uk-UA" sz="3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Питоме передавання іншомовних слів</a:t>
                      </a: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І. Фонетична</a:t>
                      </a:r>
                      <a:r>
                        <a:rPr lang="uk-UA" sz="3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асиміляція іншомовних слів</a:t>
                      </a:r>
                      <a:endParaRPr lang="uk-UA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644805">
                <a:tc>
                  <a:txBody>
                    <a:bodyPr/>
                    <a:lstStyle/>
                    <a:p>
                      <a:pPr marL="0" indent="0">
                        <a:buAutoNum type="arabicPeriod"/>
                      </a:pPr>
                      <a:r>
                        <a:rPr lang="uk-UA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Літера</a:t>
                      </a:r>
                      <a:r>
                        <a:rPr lang="uk-UA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ґ</a:t>
                      </a:r>
                      <a:r>
                        <a:rPr lang="uk-UA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uk-UA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Ґ</a:t>
                      </a:r>
                      <a:r>
                        <a:rPr lang="uk-UA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у власних</a:t>
                      </a:r>
                      <a:r>
                        <a:rPr lang="uk-UA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загальних, питомих та запозичених словах: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28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Ґ</a:t>
                      </a:r>
                      <a:r>
                        <a:rPr lang="uk-UA" sz="28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анок, </a:t>
                      </a:r>
                      <a:r>
                        <a:rPr lang="uk-UA" sz="28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ґ</a:t>
                      </a:r>
                      <a:r>
                        <a:rPr lang="uk-UA" sz="28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улі, </a:t>
                      </a:r>
                      <a:r>
                        <a:rPr lang="uk-UA" sz="28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ґ</a:t>
                      </a:r>
                      <a:r>
                        <a:rPr lang="uk-UA" sz="28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удзик, </a:t>
                      </a:r>
                      <a:r>
                        <a:rPr lang="uk-UA" sz="2800" b="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Гю</a:t>
                      </a:r>
                      <a:r>
                        <a:rPr lang="uk-UA" sz="2800" b="1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ґ</a:t>
                      </a:r>
                      <a:r>
                        <a:rPr lang="uk-UA" sz="2800" b="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uk-UA" sz="2800" i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None/>
                      </a:pPr>
                      <a:endParaRPr lang="uk-UA" sz="2800" i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Heidegger</a:t>
                      </a:r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(нім.) </a:t>
                      </a:r>
                      <a:r>
                        <a:rPr lang="uk-UA" sz="280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Гайде</a:t>
                      </a:r>
                      <a:r>
                        <a:rPr lang="uk-UA" sz="2800" b="1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ґґ</a:t>
                      </a:r>
                      <a:r>
                        <a:rPr lang="uk-UA" sz="280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ер</a:t>
                      </a:r>
                      <a:r>
                        <a:rPr lang="uk-UA" sz="2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(укр.)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AutoNum type="arabicPeriod"/>
                      </a:pPr>
                      <a:r>
                        <a:rPr lang="uk-UA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 1933 році літеру Ґ вилучено з правопису.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2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 1990 році поновлено до української абетки літеру </a:t>
                      </a:r>
                      <a:r>
                        <a:rPr lang="uk-UA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Ґ</a:t>
                      </a:r>
                      <a:endParaRPr lang="uk-UA" sz="28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endParaRPr lang="uk-UA" sz="2800" b="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uk-UA" sz="2800" b="0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Хайдеггер</a:t>
                      </a:r>
                      <a:r>
                        <a:rPr lang="uk-UA" sz="28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Гюго</a:t>
                      </a:r>
                      <a:endParaRPr lang="uk-UA" sz="28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/>
                <a:gridCol w="4139952"/>
              </a:tblGrid>
              <a:tr h="6858000">
                <a:tc>
                  <a:txBody>
                    <a:bodyPr/>
                    <a:lstStyle/>
                    <a:p>
                      <a:endParaRPr lang="uk-UA" sz="3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Грецький звук </a:t>
                      </a:r>
                      <a:r>
                        <a:rPr lang="uk-UA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uk-UA" sz="36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тета”</a:t>
                      </a:r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l-GR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θ</a:t>
                      </a:r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endParaRPr lang="uk-UA" sz="3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передано через</a:t>
                      </a:r>
                      <a:r>
                        <a:rPr lang="uk-UA" sz="3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uk-UA" sz="3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uk-UA" sz="36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endParaRPr lang="uk-UA" sz="3600" b="0" i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3600" b="0" i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600" b="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</a:t>
                      </a:r>
                      <a:r>
                        <a:rPr lang="uk-UA" sz="3600" b="1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uk-UA" sz="3600" b="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едра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3600" b="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uk-UA" sz="3600" b="1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uk-UA" sz="3600" b="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ени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ски</a:t>
                      </a:r>
                      <a:r>
                        <a:rPr lang="uk-UA" sz="3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 </a:t>
                      </a:r>
                      <a:r>
                        <a:rPr lang="uk-UA" sz="36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 Мар</a:t>
                      </a:r>
                      <a:r>
                        <a:rPr lang="uk-UA" sz="3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а, а не Мар</a:t>
                      </a:r>
                      <a:r>
                        <a:rPr lang="uk-UA" sz="3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а, </a:t>
                      </a:r>
                    </a:p>
                    <a:p>
                      <a:r>
                        <a:rPr lang="uk-UA" sz="3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еатр, а не </a:t>
                      </a:r>
                      <a:r>
                        <a:rPr lang="uk-UA" sz="3600" b="1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r>
                        <a:rPr lang="uk-UA" sz="3600" b="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еатр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ка</a:t>
                      </a:r>
                      <a:r>
                        <a:rPr lang="uk-UA" sz="3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олик, а не </a:t>
                      </a:r>
                      <a:r>
                        <a:rPr lang="uk-UA" sz="3600" b="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</a:t>
                      </a:r>
                      <a:r>
                        <a:rPr lang="uk-UA" sz="3600" b="1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r>
                        <a:rPr lang="uk-UA" sz="3600" b="0" i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олик</a:t>
                      </a:r>
                      <a:r>
                        <a:rPr lang="uk-UA" sz="36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uk-UA" sz="36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uk-UA" sz="3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Грецький звук </a:t>
                      </a:r>
                      <a:r>
                        <a:rPr lang="uk-UA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uk-UA" sz="36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тета”</a:t>
                      </a:r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l-GR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θ</a:t>
                      </a:r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3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lang="en-US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переважно</a:t>
                      </a:r>
                      <a:r>
                        <a:rPr lang="uk-UA" sz="3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передано через</a:t>
                      </a:r>
                      <a:r>
                        <a:rPr lang="uk-UA" sz="36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ф</a:t>
                      </a:r>
                      <a:r>
                        <a:rPr lang="uk-UA" sz="36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endParaRPr lang="uk-UA" sz="3600" b="0" i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</a:t>
                      </a:r>
                      <a:r>
                        <a:rPr lang="uk-UA" sz="3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едра, А</a:t>
                      </a:r>
                      <a:r>
                        <a:rPr lang="uk-UA" sz="3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іни, скі</a:t>
                      </a:r>
                      <a:r>
                        <a:rPr lang="uk-UA" sz="3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r>
                        <a:rPr lang="uk-UA" sz="36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uk-UA" sz="36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387424"/>
          <a:ext cx="9144000" cy="8204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432048">
                <a:tc>
                  <a:txBody>
                    <a:bodyPr/>
                    <a:lstStyle/>
                    <a:p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2825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uk-UA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Передання</a:t>
                      </a:r>
                      <a:r>
                        <a:rPr lang="uk-UA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збігу голосних: </a:t>
                      </a:r>
                    </a:p>
                    <a:p>
                      <a:pPr marL="0" indent="0">
                        <a:buNone/>
                      </a:pPr>
                      <a:endParaRPr lang="uk-UA" sz="28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а) лат.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іа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соц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ія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льний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(бо д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ія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льний, Марк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ія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н);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30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б) лат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іи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ію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тр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ію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мф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да;</a:t>
                      </a:r>
                      <a:endParaRPr lang="uk-UA" sz="300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30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в) лат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іо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(початкове) –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йо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йо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(бо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огурт,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Йо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сип);</a:t>
                      </a:r>
                      <a:endParaRPr lang="uk-UA" sz="300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30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г) лат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en-US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je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оє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оє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оє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кція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(бо </a:t>
                      </a:r>
                      <a:r>
                        <a:rPr lang="uk-UA" sz="30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лат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en-US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pr</a:t>
                      </a:r>
                      <a:r>
                        <a:rPr lang="en-US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oje</a:t>
                      </a:r>
                      <a:r>
                        <a:rPr lang="en-US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ct</a:t>
                      </a:r>
                      <a:r>
                        <a:rPr lang="" sz="3000" i="1" baseline="0" smtClean="0"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  <a:endParaRPr lang="uk-UA" sz="300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30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д) лат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en-US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ав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диторія (бо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ав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тобус,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Ав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стрія) 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indent="-342900">
                        <a:buNone/>
                      </a:pPr>
                      <a:endParaRPr lang="uk-UA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Передання збігу голосних:</a:t>
                      </a:r>
                    </a:p>
                    <a:p>
                      <a:endParaRPr lang="uk-UA" sz="2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а) лат.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іа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іа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соц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іа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льний;</a:t>
                      </a:r>
                    </a:p>
                    <a:p>
                      <a:endParaRPr lang="uk-UA" sz="300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0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б) лат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іи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іу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тр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іу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мф,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Іу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да;</a:t>
                      </a:r>
                    </a:p>
                    <a:p>
                      <a:r>
                        <a:rPr lang="uk-UA" sz="30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в) лат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іо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(початкове) –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іо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іо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н; </a:t>
                      </a:r>
                    </a:p>
                    <a:p>
                      <a:r>
                        <a:rPr lang="uk-UA" sz="30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г) лат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en-US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je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ое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пр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ое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кт, пр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ое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кція;</a:t>
                      </a:r>
                      <a:endParaRPr lang="uk-UA" sz="300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0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д) лат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en-US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r>
                        <a:rPr lang="en-US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ou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lang="uk-UA" sz="30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ау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ау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диторія</a:t>
                      </a:r>
                      <a:endParaRPr lang="uk-UA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-459432"/>
          <a:ext cx="9144000" cy="7520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76182">
                <a:tc>
                  <a:txBody>
                    <a:bodyPr/>
                    <a:lstStyle/>
                    <a:p>
                      <a:endParaRPr lang="uk-UA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941250">
                <a:tc>
                  <a:txBody>
                    <a:bodyPr/>
                    <a:lstStyle/>
                    <a:p>
                      <a:endParaRPr lang="uk-UA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4. лат. </a:t>
                      </a:r>
                      <a:r>
                        <a:rPr lang="uk-UA" sz="3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(в початковій позиції)</a:t>
                      </a:r>
                      <a:r>
                        <a:rPr lang="uk-UA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</a:t>
                      </a:r>
                      <a:r>
                        <a:rPr lang="uk-UA" sz="4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lang="uk-UA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endParaRPr lang="uk-UA" sz="3200" b="1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lang="uk-UA" sz="32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вропа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3200" b="1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lang="uk-UA" sz="32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вро</a:t>
                      </a:r>
                      <a:endParaRPr lang="uk-UA" sz="3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uk-UA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4. лат. </a:t>
                      </a:r>
                      <a:r>
                        <a:rPr lang="uk-UA" sz="32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(в початковій позиції)               </a:t>
                      </a:r>
                      <a:r>
                        <a:rPr lang="uk-UA" sz="4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Є</a:t>
                      </a:r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endParaRPr lang="uk-UA" sz="32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Є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вропа, </a:t>
                      </a:r>
                      <a:r>
                        <a:rPr lang="uk-UA" sz="32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є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вро</a:t>
                      </a:r>
                      <a:endParaRPr lang="uk-UA" sz="3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4" name="Стрелка вправо 3"/>
          <p:cNvSpPr/>
          <p:nvPr/>
        </p:nvSpPr>
        <p:spPr>
          <a:xfrm>
            <a:off x="6300192" y="13407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право 5"/>
          <p:cNvSpPr/>
          <p:nvPr/>
        </p:nvSpPr>
        <p:spPr>
          <a:xfrm>
            <a:off x="2051720" y="13407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985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1493268"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ІІ. Питомі морфологічні форми</a:t>
                      </a:r>
                      <a:endParaRPr lang="uk-UA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ІІ. Морфологічна асиміляція</a:t>
                      </a:r>
                      <a:endParaRPr lang="uk-UA" sz="3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536473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Закінчення </a:t>
                      </a:r>
                      <a:r>
                        <a:rPr lang="uk-UA" sz="3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-и </a:t>
                      </a: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родового відмінка однини іменників ІІІ відміни:</a:t>
                      </a:r>
                      <a:r>
                        <a:rPr lang="uk-UA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любов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-и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marL="342900" indent="17463">
                        <a:buNone/>
                      </a:pP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незалежност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-и.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3000" b="1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2. Закінчення </a:t>
                      </a:r>
                      <a:r>
                        <a:rPr lang="uk-UA" sz="3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-и </a:t>
                      </a: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родового відмінка однини іменників 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відміни:</a:t>
                      </a:r>
                    </a:p>
                    <a:p>
                      <a:pPr marL="342900" indent="17463">
                        <a:buNone/>
                      </a:pPr>
                      <a:endParaRPr lang="uk-UA" sz="30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17463">
                        <a:buNone/>
                      </a:pPr>
                      <a:r>
                        <a:rPr lang="uk-UA" sz="3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імен </a:t>
                      </a:r>
                      <a:r>
                        <a:rPr lang="uk-UA" sz="3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-и</a:t>
                      </a:r>
                      <a:r>
                        <a:rPr lang="uk-UA" sz="3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племен </a:t>
                      </a:r>
                      <a:r>
                        <a:rPr lang="uk-UA" sz="3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-и.</a:t>
                      </a:r>
                      <a:endParaRPr lang="uk-UA" sz="3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Вилучення закінчення </a:t>
                      </a:r>
                    </a:p>
                    <a:p>
                      <a:pPr marL="342900" indent="17463">
                        <a:buNone/>
                      </a:pPr>
                      <a:r>
                        <a:rPr lang="uk-UA" sz="3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-и</a:t>
                      </a:r>
                      <a:r>
                        <a:rPr lang="uk-UA" sz="3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родового відмінка однини іменників ІІІ</a:t>
                      </a:r>
                      <a:r>
                        <a:rPr lang="uk-UA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відміни:</a:t>
                      </a:r>
                      <a:r>
                        <a:rPr lang="uk-UA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любов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-і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30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незалежност</a:t>
                      </a:r>
                      <a:r>
                        <a:rPr lang="uk-UA" sz="3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0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-і.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3000" b="1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Вилучення</a:t>
                      </a:r>
                      <a:r>
                        <a:rPr lang="uk-UA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</a:t>
                      </a: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акінчення </a:t>
                      </a:r>
                    </a:p>
                    <a:p>
                      <a:pPr marL="342900" indent="17463">
                        <a:buNone/>
                      </a:pPr>
                      <a:r>
                        <a:rPr lang="uk-UA" sz="3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-и </a:t>
                      </a: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родового відмінка однини іменників 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IV</a:t>
                      </a:r>
                      <a:r>
                        <a:rPr lang="uk-UA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відміни: </a:t>
                      </a:r>
                    </a:p>
                    <a:p>
                      <a:pPr marL="342900" indent="17463">
                        <a:buNone/>
                      </a:pPr>
                      <a:r>
                        <a:rPr lang="uk-UA" sz="3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імен </a:t>
                      </a:r>
                      <a:r>
                        <a:rPr lang="uk-UA" sz="3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-і</a:t>
                      </a:r>
                      <a:r>
                        <a:rPr lang="uk-UA" sz="3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племен </a:t>
                      </a:r>
                      <a:r>
                        <a:rPr lang="uk-UA" sz="3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-і.</a:t>
                      </a:r>
                      <a:endParaRPr lang="uk-UA" sz="3000" b="1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endParaRPr lang="uk-UA" sz="3000" b="1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uk-UA" sz="3000" b="1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endParaRPr lang="uk-UA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387424"/>
          <a:ext cx="9144000" cy="7602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85940">
                <a:tc>
                  <a:txBody>
                    <a:bodyPr/>
                    <a:lstStyle/>
                    <a:p>
                      <a:endParaRPr lang="uk-UA" sz="3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3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3658">
                <a:tc>
                  <a:txBody>
                    <a:bodyPr/>
                    <a:lstStyle/>
                    <a:p>
                      <a:endParaRPr lang="uk-UA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3. Змінюваність чужомовних</a:t>
                      </a:r>
                      <a:r>
                        <a:rPr lang="uk-UA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іменників середнього роду з кінцевим </a:t>
                      </a:r>
                      <a:r>
                        <a:rPr lang="uk-UA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-о </a:t>
                      </a:r>
                      <a:r>
                        <a:rPr lang="uk-UA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після приголосного: </a:t>
                      </a:r>
                    </a:p>
                    <a:p>
                      <a:endParaRPr lang="uk-UA" sz="320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320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lang="uk-UA" sz="32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табл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2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-і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в кін </a:t>
                      </a:r>
                      <a:r>
                        <a:rPr lang="uk-UA" sz="32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-і</a:t>
                      </a:r>
                    </a:p>
                    <a:p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(бо в </a:t>
                      </a:r>
                      <a:r>
                        <a:rPr lang="uk-UA" sz="32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сел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2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–і</a:t>
                      </a:r>
                      <a:r>
                        <a:rPr lang="uk-UA" sz="3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у </a:t>
                      </a:r>
                      <a:r>
                        <a:rPr lang="uk-UA" sz="3200" b="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відр</a:t>
                      </a:r>
                      <a:r>
                        <a:rPr lang="uk-UA" sz="32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2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-і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uk-UA" sz="3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uk-UA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3. Незмінюваність чужомовних</a:t>
                      </a:r>
                      <a:r>
                        <a:rPr lang="uk-UA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іменників середнього роду з кінцевим </a:t>
                      </a:r>
                      <a:r>
                        <a:rPr lang="uk-UA" sz="32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-о </a:t>
                      </a:r>
                      <a:r>
                        <a:rPr lang="uk-UA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після приголосного: </a:t>
                      </a:r>
                    </a:p>
                    <a:p>
                      <a:endParaRPr lang="uk-UA" sz="320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3200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lang="uk-UA" sz="32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табл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2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-о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кін </a:t>
                      </a:r>
                      <a:r>
                        <a:rPr lang="uk-UA" sz="32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–о ЦЙ</a:t>
                      </a:r>
                      <a:endParaRPr lang="uk-UA" sz="3200" b="1" i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(бо так у російській та французькій мовах).</a:t>
                      </a:r>
                      <a:endParaRPr lang="uk-UA" sz="3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-315416"/>
          <a:ext cx="9144000" cy="7356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8024"/>
                <a:gridCol w="4355976"/>
              </a:tblGrid>
              <a:tr h="216024">
                <a:tc>
                  <a:txBody>
                    <a:bodyPr/>
                    <a:lstStyle/>
                    <a:p>
                      <a:endParaRPr lang="uk-UA" sz="3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320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77807">
                <a:tc>
                  <a:txBody>
                    <a:bodyPr/>
                    <a:lstStyle/>
                    <a:p>
                      <a:endParaRPr lang="uk-UA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4. Іменники чужомовного походження </a:t>
                      </a:r>
                      <a:r>
                        <a:rPr lang="uk-UA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належали </a:t>
                      </a:r>
                      <a:r>
                        <a:rPr lang="uk-UA" sz="3200" b="1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до </a:t>
                      </a:r>
                      <a:r>
                        <a:rPr lang="uk-UA" sz="3200" b="1" i="0" baseline="0" smtClean="0">
                          <a:latin typeface="Times New Roman" pitchFamily="18" charset="0"/>
                          <a:cs typeface="Times New Roman" pitchFamily="18" charset="0"/>
                        </a:rPr>
                        <a:t>жіночого роду</a:t>
                      </a:r>
                      <a:endParaRPr lang="uk-UA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32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бензина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32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візита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32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генеза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девіза, </a:t>
                      </a:r>
                      <a:r>
                        <a:rPr lang="uk-UA" sz="32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діягноза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зала, </a:t>
                      </a:r>
                      <a:r>
                        <a:rPr lang="uk-UA" sz="32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етикета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32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класа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uk-UA" sz="32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кооператива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метода, </a:t>
                      </a:r>
                      <a:r>
                        <a:rPr lang="uk-UA" sz="32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оркестра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2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синтакса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та ін. </a:t>
                      </a:r>
                      <a:endParaRPr lang="uk-UA" sz="32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uk-UA" sz="3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4. Зміна </a:t>
                      </a:r>
                      <a:r>
                        <a:rPr lang="uk-UA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жіночого роду </a:t>
                      </a:r>
                      <a:r>
                        <a:rPr lang="uk-UA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 чоловічий</a:t>
                      </a:r>
                      <a:r>
                        <a:rPr lang="uk-UA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endParaRPr lang="uk-UA" sz="32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32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бензин, візит, генезис, девіз, </a:t>
                      </a:r>
                      <a:r>
                        <a:rPr lang="uk-UA" sz="32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діягноз</a:t>
                      </a:r>
                      <a:r>
                        <a:rPr lang="uk-UA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, зал, етикет, клас, кооператив, метод, оркестр,</a:t>
                      </a:r>
                      <a:r>
                        <a:rPr lang="uk-UA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синтаксис </a:t>
                      </a:r>
                      <a:r>
                        <a:rPr lang="uk-UA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та ін.</a:t>
                      </a:r>
                      <a:endParaRPr lang="uk-UA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550</Words>
  <Application>Microsoft Office PowerPoint</Application>
  <PresentationFormat>Экран 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Фонетично-морфологічна правописна асиміляція за Правописом  1928 року та наступних років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Фонетично-морфологічна правописна асиміляція за Правописом 1933 року та наступних років</dc:title>
  <dc:creator>TANYA</dc:creator>
  <cp:lastModifiedBy>TANYA</cp:lastModifiedBy>
  <cp:revision>45</cp:revision>
  <dcterms:created xsi:type="dcterms:W3CDTF">2019-11-21T10:21:30Z</dcterms:created>
  <dcterms:modified xsi:type="dcterms:W3CDTF">2019-11-25T10:56:10Z</dcterms:modified>
</cp:coreProperties>
</file>