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99" r:id="rId3"/>
    <p:sldId id="300" r:id="rId4"/>
    <p:sldId id="302" r:id="rId5"/>
    <p:sldId id="303" r:id="rId6"/>
    <p:sldId id="265" r:id="rId7"/>
    <p:sldId id="266" r:id="rId8"/>
    <p:sldId id="311" r:id="rId9"/>
    <p:sldId id="313" r:id="rId10"/>
    <p:sldId id="268" r:id="rId11"/>
    <p:sldId id="270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79" r:id="rId21"/>
    <p:sldId id="281" r:id="rId22"/>
    <p:sldId id="283" r:id="rId23"/>
    <p:sldId id="282" r:id="rId24"/>
    <p:sldId id="304" r:id="rId25"/>
    <p:sldId id="305" r:id="rId26"/>
    <p:sldId id="306" r:id="rId27"/>
    <p:sldId id="307" r:id="rId28"/>
    <p:sldId id="284" r:id="rId29"/>
    <p:sldId id="285" r:id="rId30"/>
    <p:sldId id="286" r:id="rId31"/>
    <p:sldId id="287" r:id="rId32"/>
    <p:sldId id="289" r:id="rId33"/>
    <p:sldId id="290" r:id="rId34"/>
    <p:sldId id="292" r:id="rId35"/>
    <p:sldId id="295" r:id="rId36"/>
    <p:sldId id="296" r:id="rId37"/>
    <p:sldId id="297" r:id="rId38"/>
    <p:sldId id="298" r:id="rId39"/>
    <p:sldId id="293" r:id="rId40"/>
    <p:sldId id="294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34E604-448F-4021-A483-382482C2840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E09F63-EC86-43C2-A54A-723B2253920A}">
      <dgm:prSet phldrT="[Текст]" custT="1"/>
      <dgm:spPr/>
      <dgm:t>
        <a:bodyPr/>
        <a:lstStyle/>
        <a:p>
          <a:r>
            <a:rPr lang="uk-UA" sz="3200" b="1" dirty="0" smtClean="0"/>
            <a:t>1. Есеїстика як навчальний матеріал </a:t>
          </a:r>
          <a:endParaRPr lang="ru-RU" sz="3200" b="1" dirty="0"/>
        </a:p>
      </dgm:t>
    </dgm:pt>
    <dgm:pt modelId="{F9FA09AD-9EDB-4C97-A46D-FBE2113E7DE5}" type="parTrans" cxnId="{30F05A8C-8EA0-4A60-A0B7-93183CF2BA64}">
      <dgm:prSet/>
      <dgm:spPr/>
      <dgm:t>
        <a:bodyPr/>
        <a:lstStyle/>
        <a:p>
          <a:endParaRPr lang="ru-RU"/>
        </a:p>
      </dgm:t>
    </dgm:pt>
    <dgm:pt modelId="{BE874A51-5FC9-4B99-B028-C2E2192937B7}" type="sibTrans" cxnId="{30F05A8C-8EA0-4A60-A0B7-93183CF2BA64}">
      <dgm:prSet/>
      <dgm:spPr/>
      <dgm:t>
        <a:bodyPr/>
        <a:lstStyle/>
        <a:p>
          <a:endParaRPr lang="ru-RU"/>
        </a:p>
      </dgm:t>
    </dgm:pt>
    <dgm:pt modelId="{94C50853-5354-4879-95BF-79BC5F21CEC8}">
      <dgm:prSet phldrT="[Текст]" custT="1"/>
      <dgm:spPr/>
      <dgm:t>
        <a:bodyPr/>
        <a:lstStyle/>
        <a:p>
          <a:pPr algn="ctr"/>
          <a:endParaRPr lang="uk-UA" sz="3200" b="1" dirty="0" smtClean="0"/>
        </a:p>
        <a:p>
          <a:pPr algn="ctr"/>
          <a:r>
            <a:rPr lang="uk-UA" sz="3200" b="1" dirty="0" smtClean="0"/>
            <a:t>2. Форма навчальної письмової роботи</a:t>
          </a:r>
          <a:endParaRPr lang="ru-RU" sz="3200" b="1" dirty="0"/>
        </a:p>
      </dgm:t>
    </dgm:pt>
    <dgm:pt modelId="{02F5BBDF-7AE3-44A5-9675-CEDC12C158BA}" type="parTrans" cxnId="{3D6CD49D-8FE4-4E26-A518-A609C7E7672D}">
      <dgm:prSet/>
      <dgm:spPr/>
      <dgm:t>
        <a:bodyPr/>
        <a:lstStyle/>
        <a:p>
          <a:endParaRPr lang="ru-RU"/>
        </a:p>
      </dgm:t>
    </dgm:pt>
    <dgm:pt modelId="{26AA734E-D35A-4D5C-9835-8D3FC64CBE13}" type="sibTrans" cxnId="{3D6CD49D-8FE4-4E26-A518-A609C7E7672D}">
      <dgm:prSet/>
      <dgm:spPr/>
      <dgm:t>
        <a:bodyPr/>
        <a:lstStyle/>
        <a:p>
          <a:endParaRPr lang="ru-RU"/>
        </a:p>
      </dgm:t>
    </dgm:pt>
    <dgm:pt modelId="{C7B7ECA1-94FC-4021-8BE0-ABF9B6F839E2}">
      <dgm:prSet phldrT="[Текст]"/>
      <dgm:spPr/>
      <dgm:t>
        <a:bodyPr/>
        <a:lstStyle/>
        <a:p>
          <a:pPr algn="l"/>
          <a:endParaRPr lang="ru-RU" sz="2100" dirty="0"/>
        </a:p>
      </dgm:t>
    </dgm:pt>
    <dgm:pt modelId="{3BA6BD84-7698-49F2-B6BF-66EBCBD726CE}" type="parTrans" cxnId="{F163D43A-DD4B-40C2-A1E3-563FFEF3F9E5}">
      <dgm:prSet/>
      <dgm:spPr/>
      <dgm:t>
        <a:bodyPr/>
        <a:lstStyle/>
        <a:p>
          <a:endParaRPr lang="ru-RU"/>
        </a:p>
      </dgm:t>
    </dgm:pt>
    <dgm:pt modelId="{DE84C122-38C7-4838-BC2E-D9692728E379}" type="sibTrans" cxnId="{F163D43A-DD4B-40C2-A1E3-563FFEF3F9E5}">
      <dgm:prSet/>
      <dgm:spPr/>
      <dgm:t>
        <a:bodyPr/>
        <a:lstStyle/>
        <a:p>
          <a:endParaRPr lang="ru-RU"/>
        </a:p>
      </dgm:t>
    </dgm:pt>
    <dgm:pt modelId="{CC17F9DE-F3C2-4258-B62A-88FB38B753C9}">
      <dgm:prSet phldrT="[Текст]"/>
      <dgm:spPr/>
      <dgm:t>
        <a:bodyPr/>
        <a:lstStyle/>
        <a:p>
          <a:pPr algn="l"/>
          <a:endParaRPr lang="ru-RU" sz="2100" dirty="0"/>
        </a:p>
      </dgm:t>
    </dgm:pt>
    <dgm:pt modelId="{2491E20B-45D3-4896-9D09-968DDACFAC2D}" type="parTrans" cxnId="{57B3A34C-1479-471E-AA09-32368214BAEC}">
      <dgm:prSet/>
      <dgm:spPr/>
      <dgm:t>
        <a:bodyPr/>
        <a:lstStyle/>
        <a:p>
          <a:endParaRPr lang="ru-RU"/>
        </a:p>
      </dgm:t>
    </dgm:pt>
    <dgm:pt modelId="{194A40F8-0124-49CE-AD54-C0B682F15618}" type="sibTrans" cxnId="{57B3A34C-1479-471E-AA09-32368214BAEC}">
      <dgm:prSet/>
      <dgm:spPr/>
      <dgm:t>
        <a:bodyPr/>
        <a:lstStyle/>
        <a:p>
          <a:endParaRPr lang="ru-RU"/>
        </a:p>
      </dgm:t>
    </dgm:pt>
    <dgm:pt modelId="{F42EC6F7-9A31-4DA9-9BE0-A7FE0F158DA8}">
      <dgm:prSet phldrT="[Текст]"/>
      <dgm:spPr/>
      <dgm:t>
        <a:bodyPr/>
        <a:lstStyle/>
        <a:p>
          <a:pPr algn="l"/>
          <a:endParaRPr lang="ru-RU" sz="2100" dirty="0"/>
        </a:p>
      </dgm:t>
    </dgm:pt>
    <dgm:pt modelId="{A7A7FB01-2D57-4CB1-B827-32DB0A22857F}" type="parTrans" cxnId="{8B5499AD-C768-4203-B8D4-136071884B8B}">
      <dgm:prSet/>
      <dgm:spPr/>
      <dgm:t>
        <a:bodyPr/>
        <a:lstStyle/>
        <a:p>
          <a:endParaRPr lang="ru-RU"/>
        </a:p>
      </dgm:t>
    </dgm:pt>
    <dgm:pt modelId="{D8700577-98E7-41A1-A371-F78D3C2AB741}" type="sibTrans" cxnId="{8B5499AD-C768-4203-B8D4-136071884B8B}">
      <dgm:prSet/>
      <dgm:spPr/>
      <dgm:t>
        <a:bodyPr/>
        <a:lstStyle/>
        <a:p>
          <a:endParaRPr lang="ru-RU"/>
        </a:p>
      </dgm:t>
    </dgm:pt>
    <dgm:pt modelId="{48C352E5-5C4B-4C6F-94ED-B0D00C54518C}" type="pres">
      <dgm:prSet presAssocID="{F334E604-448F-4021-A483-382482C2840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206B0A-0738-41F8-9574-F78B82DC28EA}" type="pres">
      <dgm:prSet presAssocID="{E1E09F63-EC86-43C2-A54A-723B2253920A}" presName="node" presStyleLbl="node1" presStyleIdx="0" presStyleCnt="2" custScaleY="139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C1CF4F-2CE1-46BD-991A-7189518C5BBE}" type="pres">
      <dgm:prSet presAssocID="{BE874A51-5FC9-4B99-B028-C2E2192937B7}" presName="sibTrans" presStyleCnt="0"/>
      <dgm:spPr/>
    </dgm:pt>
    <dgm:pt modelId="{9EB25FE2-9FF9-4591-A0E2-A4B7E3CD3B79}" type="pres">
      <dgm:prSet presAssocID="{94C50853-5354-4879-95BF-79BC5F21CEC8}" presName="node" presStyleLbl="node1" presStyleIdx="1" presStyleCnt="2" custScaleY="139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63D43A-DD4B-40C2-A1E3-563FFEF3F9E5}" srcId="{94C50853-5354-4879-95BF-79BC5F21CEC8}" destId="{C7B7ECA1-94FC-4021-8BE0-ABF9B6F839E2}" srcOrd="0" destOrd="0" parTransId="{3BA6BD84-7698-49F2-B6BF-66EBCBD726CE}" sibTransId="{DE84C122-38C7-4838-BC2E-D9692728E379}"/>
    <dgm:cxn modelId="{3D6CD49D-8FE4-4E26-A518-A609C7E7672D}" srcId="{F334E604-448F-4021-A483-382482C28402}" destId="{94C50853-5354-4879-95BF-79BC5F21CEC8}" srcOrd="1" destOrd="0" parTransId="{02F5BBDF-7AE3-44A5-9675-CEDC12C158BA}" sibTransId="{26AA734E-D35A-4D5C-9835-8D3FC64CBE13}"/>
    <dgm:cxn modelId="{E2661058-37F4-49B2-8258-ED102B4F372A}" type="presOf" srcId="{C7B7ECA1-94FC-4021-8BE0-ABF9B6F839E2}" destId="{9EB25FE2-9FF9-4591-A0E2-A4B7E3CD3B79}" srcOrd="0" destOrd="1" presId="urn:microsoft.com/office/officeart/2005/8/layout/default"/>
    <dgm:cxn modelId="{C59B7FC0-4B68-4AE2-B7D8-C9C2D039F99A}" type="presOf" srcId="{E1E09F63-EC86-43C2-A54A-723B2253920A}" destId="{46206B0A-0738-41F8-9574-F78B82DC28EA}" srcOrd="0" destOrd="0" presId="urn:microsoft.com/office/officeart/2005/8/layout/default"/>
    <dgm:cxn modelId="{30F05A8C-8EA0-4A60-A0B7-93183CF2BA64}" srcId="{F334E604-448F-4021-A483-382482C28402}" destId="{E1E09F63-EC86-43C2-A54A-723B2253920A}" srcOrd="0" destOrd="0" parTransId="{F9FA09AD-9EDB-4C97-A46D-FBE2113E7DE5}" sibTransId="{BE874A51-5FC9-4B99-B028-C2E2192937B7}"/>
    <dgm:cxn modelId="{43345FAA-160A-4D4E-8A9C-5EC43A5D740E}" type="presOf" srcId="{94C50853-5354-4879-95BF-79BC5F21CEC8}" destId="{9EB25FE2-9FF9-4591-A0E2-A4B7E3CD3B79}" srcOrd="0" destOrd="0" presId="urn:microsoft.com/office/officeart/2005/8/layout/default"/>
    <dgm:cxn modelId="{1F25F446-EC11-4BCA-84DA-76C4F4608852}" type="presOf" srcId="{CC17F9DE-F3C2-4258-B62A-88FB38B753C9}" destId="{9EB25FE2-9FF9-4591-A0E2-A4B7E3CD3B79}" srcOrd="0" destOrd="2" presId="urn:microsoft.com/office/officeart/2005/8/layout/default"/>
    <dgm:cxn modelId="{A511E61D-9266-4EA5-B901-61D2CB152697}" type="presOf" srcId="{F42EC6F7-9A31-4DA9-9BE0-A7FE0F158DA8}" destId="{9EB25FE2-9FF9-4591-A0E2-A4B7E3CD3B79}" srcOrd="0" destOrd="3" presId="urn:microsoft.com/office/officeart/2005/8/layout/default"/>
    <dgm:cxn modelId="{57B3A34C-1479-471E-AA09-32368214BAEC}" srcId="{94C50853-5354-4879-95BF-79BC5F21CEC8}" destId="{CC17F9DE-F3C2-4258-B62A-88FB38B753C9}" srcOrd="1" destOrd="0" parTransId="{2491E20B-45D3-4896-9D09-968DDACFAC2D}" sibTransId="{194A40F8-0124-49CE-AD54-C0B682F15618}"/>
    <dgm:cxn modelId="{8B5499AD-C768-4203-B8D4-136071884B8B}" srcId="{94C50853-5354-4879-95BF-79BC5F21CEC8}" destId="{F42EC6F7-9A31-4DA9-9BE0-A7FE0F158DA8}" srcOrd="2" destOrd="0" parTransId="{A7A7FB01-2D57-4CB1-B827-32DB0A22857F}" sibTransId="{D8700577-98E7-41A1-A371-F78D3C2AB741}"/>
    <dgm:cxn modelId="{8765411A-040A-46CA-9939-74A03238D792}" type="presOf" srcId="{F334E604-448F-4021-A483-382482C28402}" destId="{48C352E5-5C4B-4C6F-94ED-B0D00C54518C}" srcOrd="0" destOrd="0" presId="urn:microsoft.com/office/officeart/2005/8/layout/default"/>
    <dgm:cxn modelId="{9974483D-1816-4B59-9CE2-1B3ECADF7C57}" type="presParOf" srcId="{48C352E5-5C4B-4C6F-94ED-B0D00C54518C}" destId="{46206B0A-0738-41F8-9574-F78B82DC28EA}" srcOrd="0" destOrd="0" presId="urn:microsoft.com/office/officeart/2005/8/layout/default"/>
    <dgm:cxn modelId="{B8F94762-B519-4FE5-8229-A2FBFC5539B5}" type="presParOf" srcId="{48C352E5-5C4B-4C6F-94ED-B0D00C54518C}" destId="{18C1CF4F-2CE1-46BD-991A-7189518C5BBE}" srcOrd="1" destOrd="0" presId="urn:microsoft.com/office/officeart/2005/8/layout/default"/>
    <dgm:cxn modelId="{B18FC7B0-1D4A-41BB-9216-DFBE98835406}" type="presParOf" srcId="{48C352E5-5C4B-4C6F-94ED-B0D00C54518C}" destId="{9EB25FE2-9FF9-4591-A0E2-A4B7E3CD3B79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E38EFC-0B48-4339-BD3A-6DBE3351AED6}" type="doc">
      <dgm:prSet loTypeId="urn:microsoft.com/office/officeart/2005/8/layout/matrix1" loCatId="matrix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96A91A-4445-47E4-A66C-E98187F79246}">
      <dgm:prSet phldrT="[Текст]" custT="1"/>
      <dgm:spPr/>
      <dgm:t>
        <a:bodyPr/>
        <a:lstStyle/>
        <a:p>
          <a:r>
            <a:rPr lang="en-US" sz="3600" b="1" dirty="0" smtClean="0">
              <a:solidFill>
                <a:schemeClr val="accent1">
                  <a:lumMod val="50000"/>
                </a:schemeClr>
              </a:solidFill>
            </a:rPr>
            <a:t>1</a:t>
          </a:r>
          <a:r>
            <a:rPr lang="ru-RU" sz="3600" b="1" dirty="0" smtClean="0">
              <a:solidFill>
                <a:schemeClr val="accent1">
                  <a:lumMod val="50000"/>
                </a:schemeClr>
              </a:solidFill>
            </a:rPr>
            <a:t>. </a:t>
          </a:r>
          <a:r>
            <a:rPr lang="uk-UA" sz="3600" b="1" dirty="0" smtClean="0">
              <a:solidFill>
                <a:schemeClr val="accent1">
                  <a:lumMod val="50000"/>
                </a:schemeClr>
              </a:solidFill>
            </a:rPr>
            <a:t>Есеїстика</a:t>
          </a:r>
          <a:r>
            <a:rPr lang="uk-UA" sz="3600" b="0" dirty="0" smtClean="0">
              <a:solidFill>
                <a:schemeClr val="accent1">
                  <a:lumMod val="50000"/>
                </a:schemeClr>
              </a:solidFill>
            </a:rPr>
            <a:t> в навчанні мови</a:t>
          </a:r>
          <a:endParaRPr lang="ru-RU" sz="3600" b="0" dirty="0">
            <a:solidFill>
              <a:schemeClr val="accent1">
                <a:lumMod val="50000"/>
              </a:schemeClr>
            </a:solidFill>
          </a:endParaRPr>
        </a:p>
      </dgm:t>
    </dgm:pt>
    <dgm:pt modelId="{8DE511AB-9888-4A15-A2DB-07861A9E9736}" type="parTrans" cxnId="{50A6A6FF-6672-4855-9874-BD8B8BFCF3F2}">
      <dgm:prSet/>
      <dgm:spPr/>
      <dgm:t>
        <a:bodyPr/>
        <a:lstStyle/>
        <a:p>
          <a:endParaRPr lang="ru-RU"/>
        </a:p>
      </dgm:t>
    </dgm:pt>
    <dgm:pt modelId="{01A3D34A-77C0-443B-9303-3E0166CBF9AC}" type="sibTrans" cxnId="{50A6A6FF-6672-4855-9874-BD8B8BFCF3F2}">
      <dgm:prSet/>
      <dgm:spPr/>
      <dgm:t>
        <a:bodyPr/>
        <a:lstStyle/>
        <a:p>
          <a:endParaRPr lang="ru-RU"/>
        </a:p>
      </dgm:t>
    </dgm:pt>
    <dgm:pt modelId="{5952C471-315C-470A-8C61-0F960D37FE26}">
      <dgm:prSet phldrT="[Текст]" custT="1"/>
      <dgm:spPr/>
      <dgm:t>
        <a:bodyPr/>
        <a:lstStyle/>
        <a:p>
          <a:r>
            <a:rPr lang="uk-UA" sz="3600" b="1" dirty="0" smtClean="0"/>
            <a:t>проблемно-тематична парадигма</a:t>
          </a:r>
          <a:endParaRPr lang="ru-RU" sz="3600" b="1" dirty="0"/>
        </a:p>
      </dgm:t>
    </dgm:pt>
    <dgm:pt modelId="{E85AA16C-FA80-4977-8E7A-CEE36675C83F}" type="parTrans" cxnId="{690661EC-2B79-4A1E-82AF-E3764EBCE906}">
      <dgm:prSet/>
      <dgm:spPr/>
      <dgm:t>
        <a:bodyPr/>
        <a:lstStyle/>
        <a:p>
          <a:endParaRPr lang="ru-RU"/>
        </a:p>
      </dgm:t>
    </dgm:pt>
    <dgm:pt modelId="{7DE26A65-4194-4544-90F8-DC403445393F}" type="sibTrans" cxnId="{690661EC-2B79-4A1E-82AF-E3764EBCE906}">
      <dgm:prSet/>
      <dgm:spPr/>
      <dgm:t>
        <a:bodyPr/>
        <a:lstStyle/>
        <a:p>
          <a:endParaRPr lang="ru-RU"/>
        </a:p>
      </dgm:t>
    </dgm:pt>
    <dgm:pt modelId="{701BCA15-2B86-467E-897B-4EF624B1D721}">
      <dgm:prSet phldrT="[Текст]" custT="1"/>
      <dgm:spPr/>
      <dgm:t>
        <a:bodyPr/>
        <a:lstStyle/>
        <a:p>
          <a:r>
            <a:rPr lang="uk-UA" sz="3600" b="1" dirty="0" smtClean="0"/>
            <a:t>стилістична своєрідність</a:t>
          </a:r>
          <a:r>
            <a:rPr lang="uk-UA" sz="4300" b="1" dirty="0" smtClean="0"/>
            <a:t> </a:t>
          </a:r>
          <a:endParaRPr lang="ru-RU" sz="4300" b="1" dirty="0"/>
        </a:p>
      </dgm:t>
    </dgm:pt>
    <dgm:pt modelId="{CDE0A0A8-A55B-430F-BE30-BE836935EE47}" type="parTrans" cxnId="{E98B7885-A300-42B3-862D-50E5AB68195F}">
      <dgm:prSet/>
      <dgm:spPr/>
      <dgm:t>
        <a:bodyPr/>
        <a:lstStyle/>
        <a:p>
          <a:endParaRPr lang="ru-RU"/>
        </a:p>
      </dgm:t>
    </dgm:pt>
    <dgm:pt modelId="{BF54C395-1CA1-4467-B74F-150EA94DC74B}" type="sibTrans" cxnId="{E98B7885-A300-42B3-862D-50E5AB68195F}">
      <dgm:prSet/>
      <dgm:spPr/>
      <dgm:t>
        <a:bodyPr/>
        <a:lstStyle/>
        <a:p>
          <a:endParaRPr lang="ru-RU"/>
        </a:p>
      </dgm:t>
    </dgm:pt>
    <dgm:pt modelId="{6E8F120B-4543-42C9-92EC-8AA313237419}">
      <dgm:prSet phldrT="[Текст]" custT="1"/>
      <dgm:spPr/>
      <dgm:t>
        <a:bodyPr/>
        <a:lstStyle/>
        <a:p>
          <a:r>
            <a:rPr lang="uk-UA" sz="3600" b="1" dirty="0" smtClean="0"/>
            <a:t>багатий </a:t>
          </a:r>
          <a:r>
            <a:rPr lang="uk-UA" sz="3600" b="1" dirty="0" err="1" smtClean="0"/>
            <a:t>лінгвокраїно-знавчий</a:t>
          </a:r>
          <a:r>
            <a:rPr lang="uk-UA" sz="3600" b="1" dirty="0" smtClean="0"/>
            <a:t> потенціал</a:t>
          </a:r>
          <a:endParaRPr lang="ru-RU" sz="3600" b="1" dirty="0"/>
        </a:p>
      </dgm:t>
    </dgm:pt>
    <dgm:pt modelId="{0C3F0702-95EF-41F1-AC21-93B96B97208A}" type="parTrans" cxnId="{84B2CDA5-0577-40DE-B725-D72B5887AC5C}">
      <dgm:prSet/>
      <dgm:spPr/>
      <dgm:t>
        <a:bodyPr/>
        <a:lstStyle/>
        <a:p>
          <a:endParaRPr lang="ru-RU"/>
        </a:p>
      </dgm:t>
    </dgm:pt>
    <dgm:pt modelId="{CA4528B3-61C7-4CCA-8DF3-8088CCC5E2A3}" type="sibTrans" cxnId="{84B2CDA5-0577-40DE-B725-D72B5887AC5C}">
      <dgm:prSet/>
      <dgm:spPr/>
      <dgm:t>
        <a:bodyPr/>
        <a:lstStyle/>
        <a:p>
          <a:endParaRPr lang="ru-RU"/>
        </a:p>
      </dgm:t>
    </dgm:pt>
    <dgm:pt modelId="{13CB1F86-D260-48F7-9F1E-AF7A38D18997}">
      <dgm:prSet phldrT="[Текст]" custT="1"/>
      <dgm:spPr/>
      <dgm:t>
        <a:bodyPr/>
        <a:lstStyle/>
        <a:p>
          <a:r>
            <a:rPr lang="uk-UA" sz="3600" b="1" dirty="0" smtClean="0"/>
            <a:t>поштовх до дискусії</a:t>
          </a:r>
          <a:endParaRPr lang="ru-RU" sz="3600" b="1" dirty="0"/>
        </a:p>
      </dgm:t>
    </dgm:pt>
    <dgm:pt modelId="{B918DDD8-BDD4-417E-8E9E-5FBEDC9B337D}" type="parTrans" cxnId="{831A9643-5DBE-4D12-8A0F-C993A99D4C79}">
      <dgm:prSet/>
      <dgm:spPr/>
      <dgm:t>
        <a:bodyPr/>
        <a:lstStyle/>
        <a:p>
          <a:endParaRPr lang="ru-RU"/>
        </a:p>
      </dgm:t>
    </dgm:pt>
    <dgm:pt modelId="{5325DFE7-EBF1-4A8F-B1D7-09E8E8A70E23}" type="sibTrans" cxnId="{831A9643-5DBE-4D12-8A0F-C993A99D4C79}">
      <dgm:prSet/>
      <dgm:spPr/>
      <dgm:t>
        <a:bodyPr/>
        <a:lstStyle/>
        <a:p>
          <a:endParaRPr lang="ru-RU"/>
        </a:p>
      </dgm:t>
    </dgm:pt>
    <dgm:pt modelId="{20775DF3-E82C-4D43-99BD-4115BEBE9453}" type="pres">
      <dgm:prSet presAssocID="{3DE38EFC-0B48-4339-BD3A-6DBE3351AED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FB906C-0F1D-4B97-BA17-A8C6715879C1}" type="pres">
      <dgm:prSet presAssocID="{3DE38EFC-0B48-4339-BD3A-6DBE3351AED6}" presName="matrix" presStyleCnt="0"/>
      <dgm:spPr/>
    </dgm:pt>
    <dgm:pt modelId="{FD01E711-88BF-4FD5-929C-3DCD8287E1A0}" type="pres">
      <dgm:prSet presAssocID="{3DE38EFC-0B48-4339-BD3A-6DBE3351AED6}" presName="tile1" presStyleLbl="node1" presStyleIdx="0" presStyleCnt="4" custScaleX="100698" custLinFactNeighborX="175"/>
      <dgm:spPr/>
      <dgm:t>
        <a:bodyPr/>
        <a:lstStyle/>
        <a:p>
          <a:endParaRPr lang="ru-RU"/>
        </a:p>
      </dgm:t>
    </dgm:pt>
    <dgm:pt modelId="{EF57CA8C-B397-46CF-9E6A-33CA3B331A6C}" type="pres">
      <dgm:prSet presAssocID="{3DE38EFC-0B48-4339-BD3A-6DBE3351AED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45B24B-62E6-46C2-968B-F98A67940097}" type="pres">
      <dgm:prSet presAssocID="{3DE38EFC-0B48-4339-BD3A-6DBE3351AED6}" presName="tile2" presStyleLbl="node1" presStyleIdx="1" presStyleCnt="4"/>
      <dgm:spPr/>
      <dgm:t>
        <a:bodyPr/>
        <a:lstStyle/>
        <a:p>
          <a:endParaRPr lang="ru-RU"/>
        </a:p>
      </dgm:t>
    </dgm:pt>
    <dgm:pt modelId="{A1EB970C-410F-4E34-8293-1C6F991050C9}" type="pres">
      <dgm:prSet presAssocID="{3DE38EFC-0B48-4339-BD3A-6DBE3351AED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2A70A7-15C6-4E61-935B-B3BE66A30293}" type="pres">
      <dgm:prSet presAssocID="{3DE38EFC-0B48-4339-BD3A-6DBE3351AED6}" presName="tile3" presStyleLbl="node1" presStyleIdx="2" presStyleCnt="4"/>
      <dgm:spPr/>
      <dgm:t>
        <a:bodyPr/>
        <a:lstStyle/>
        <a:p>
          <a:endParaRPr lang="ru-RU"/>
        </a:p>
      </dgm:t>
    </dgm:pt>
    <dgm:pt modelId="{0F977D45-EE80-4144-A200-8834E8D67996}" type="pres">
      <dgm:prSet presAssocID="{3DE38EFC-0B48-4339-BD3A-6DBE3351AED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BECA97-823E-49C9-9E18-81E260BD483A}" type="pres">
      <dgm:prSet presAssocID="{3DE38EFC-0B48-4339-BD3A-6DBE3351AED6}" presName="tile4" presStyleLbl="node1" presStyleIdx="3" presStyleCnt="4"/>
      <dgm:spPr/>
      <dgm:t>
        <a:bodyPr/>
        <a:lstStyle/>
        <a:p>
          <a:endParaRPr lang="ru-RU"/>
        </a:p>
      </dgm:t>
    </dgm:pt>
    <dgm:pt modelId="{23A3FDEC-156A-45AB-A969-BB90AB091590}" type="pres">
      <dgm:prSet presAssocID="{3DE38EFC-0B48-4339-BD3A-6DBE3351AED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E29615-5472-4401-99A8-0293B662A9AA}" type="pres">
      <dgm:prSet presAssocID="{3DE38EFC-0B48-4339-BD3A-6DBE3351AED6}" presName="centerTile" presStyleLbl="fgShp" presStyleIdx="0" presStyleCnt="1" custScaleX="150997" custScaleY="10574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4E6E5627-9392-4A42-A8D5-98B06D25D1D4}" type="presOf" srcId="{5952C471-315C-470A-8C61-0F960D37FE26}" destId="{EF57CA8C-B397-46CF-9E6A-33CA3B331A6C}" srcOrd="1" destOrd="0" presId="urn:microsoft.com/office/officeart/2005/8/layout/matrix1"/>
    <dgm:cxn modelId="{788E4E3E-2D44-436F-922A-72DCCC23EB57}" type="presOf" srcId="{5952C471-315C-470A-8C61-0F960D37FE26}" destId="{FD01E711-88BF-4FD5-929C-3DCD8287E1A0}" srcOrd="0" destOrd="0" presId="urn:microsoft.com/office/officeart/2005/8/layout/matrix1"/>
    <dgm:cxn modelId="{B57E0EFE-1F56-4396-8CD0-1700DE0662B4}" type="presOf" srcId="{6E8F120B-4543-42C9-92EC-8AA313237419}" destId="{352A70A7-15C6-4E61-935B-B3BE66A30293}" srcOrd="0" destOrd="0" presId="urn:microsoft.com/office/officeart/2005/8/layout/matrix1"/>
    <dgm:cxn modelId="{08639621-1005-4B47-B955-272BCBC8EF7B}" type="presOf" srcId="{13CB1F86-D260-48F7-9F1E-AF7A38D18997}" destId="{23A3FDEC-156A-45AB-A969-BB90AB091590}" srcOrd="1" destOrd="0" presId="urn:microsoft.com/office/officeart/2005/8/layout/matrix1"/>
    <dgm:cxn modelId="{8CF1B161-FB76-4A23-9672-F2AE62D6BE92}" type="presOf" srcId="{701BCA15-2B86-467E-897B-4EF624B1D721}" destId="{2945B24B-62E6-46C2-968B-F98A67940097}" srcOrd="0" destOrd="0" presId="urn:microsoft.com/office/officeart/2005/8/layout/matrix1"/>
    <dgm:cxn modelId="{1119F48F-56CF-4CBF-ABF8-DFAE85492BFC}" type="presOf" srcId="{13CB1F86-D260-48F7-9F1E-AF7A38D18997}" destId="{12BECA97-823E-49C9-9E18-81E260BD483A}" srcOrd="0" destOrd="0" presId="urn:microsoft.com/office/officeart/2005/8/layout/matrix1"/>
    <dgm:cxn modelId="{831A9643-5DBE-4D12-8A0F-C993A99D4C79}" srcId="{7496A91A-4445-47E4-A66C-E98187F79246}" destId="{13CB1F86-D260-48F7-9F1E-AF7A38D18997}" srcOrd="3" destOrd="0" parTransId="{B918DDD8-BDD4-417E-8E9E-5FBEDC9B337D}" sibTransId="{5325DFE7-EBF1-4A8F-B1D7-09E8E8A70E23}"/>
    <dgm:cxn modelId="{DFD900E5-1DAC-434C-887D-3B73696632BF}" type="presOf" srcId="{7496A91A-4445-47E4-A66C-E98187F79246}" destId="{3BE29615-5472-4401-99A8-0293B662A9AA}" srcOrd="0" destOrd="0" presId="urn:microsoft.com/office/officeart/2005/8/layout/matrix1"/>
    <dgm:cxn modelId="{E98B7885-A300-42B3-862D-50E5AB68195F}" srcId="{7496A91A-4445-47E4-A66C-E98187F79246}" destId="{701BCA15-2B86-467E-897B-4EF624B1D721}" srcOrd="1" destOrd="0" parTransId="{CDE0A0A8-A55B-430F-BE30-BE836935EE47}" sibTransId="{BF54C395-1CA1-4467-B74F-150EA94DC74B}"/>
    <dgm:cxn modelId="{84B2CDA5-0577-40DE-B725-D72B5887AC5C}" srcId="{7496A91A-4445-47E4-A66C-E98187F79246}" destId="{6E8F120B-4543-42C9-92EC-8AA313237419}" srcOrd="2" destOrd="0" parTransId="{0C3F0702-95EF-41F1-AC21-93B96B97208A}" sibTransId="{CA4528B3-61C7-4CCA-8DF3-8088CCC5E2A3}"/>
    <dgm:cxn modelId="{63992CD9-65CA-45EC-B408-787C7F7823A1}" type="presOf" srcId="{3DE38EFC-0B48-4339-BD3A-6DBE3351AED6}" destId="{20775DF3-E82C-4D43-99BD-4115BEBE9453}" srcOrd="0" destOrd="0" presId="urn:microsoft.com/office/officeart/2005/8/layout/matrix1"/>
    <dgm:cxn modelId="{1422A8EB-00C9-4401-99D3-9F36F42627FF}" type="presOf" srcId="{701BCA15-2B86-467E-897B-4EF624B1D721}" destId="{A1EB970C-410F-4E34-8293-1C6F991050C9}" srcOrd="1" destOrd="0" presId="urn:microsoft.com/office/officeart/2005/8/layout/matrix1"/>
    <dgm:cxn modelId="{690661EC-2B79-4A1E-82AF-E3764EBCE906}" srcId="{7496A91A-4445-47E4-A66C-E98187F79246}" destId="{5952C471-315C-470A-8C61-0F960D37FE26}" srcOrd="0" destOrd="0" parTransId="{E85AA16C-FA80-4977-8E7A-CEE36675C83F}" sibTransId="{7DE26A65-4194-4544-90F8-DC403445393F}"/>
    <dgm:cxn modelId="{049BD403-DD3C-49D8-94A8-E14488E8F7EF}" type="presOf" srcId="{6E8F120B-4543-42C9-92EC-8AA313237419}" destId="{0F977D45-EE80-4144-A200-8834E8D67996}" srcOrd="1" destOrd="0" presId="urn:microsoft.com/office/officeart/2005/8/layout/matrix1"/>
    <dgm:cxn modelId="{50A6A6FF-6672-4855-9874-BD8B8BFCF3F2}" srcId="{3DE38EFC-0B48-4339-BD3A-6DBE3351AED6}" destId="{7496A91A-4445-47E4-A66C-E98187F79246}" srcOrd="0" destOrd="0" parTransId="{8DE511AB-9888-4A15-A2DB-07861A9E9736}" sibTransId="{01A3D34A-77C0-443B-9303-3E0166CBF9AC}"/>
    <dgm:cxn modelId="{4389D2EE-C25B-4E4F-80D4-FA9063DE1FEE}" type="presParOf" srcId="{20775DF3-E82C-4D43-99BD-4115BEBE9453}" destId="{CAFB906C-0F1D-4B97-BA17-A8C6715879C1}" srcOrd="0" destOrd="0" presId="urn:microsoft.com/office/officeart/2005/8/layout/matrix1"/>
    <dgm:cxn modelId="{45D31159-EF52-47C4-9B0E-F8225D0593CF}" type="presParOf" srcId="{CAFB906C-0F1D-4B97-BA17-A8C6715879C1}" destId="{FD01E711-88BF-4FD5-929C-3DCD8287E1A0}" srcOrd="0" destOrd="0" presId="urn:microsoft.com/office/officeart/2005/8/layout/matrix1"/>
    <dgm:cxn modelId="{F2FAEBA1-00FD-4D0D-92ED-32B1432D6294}" type="presParOf" srcId="{CAFB906C-0F1D-4B97-BA17-A8C6715879C1}" destId="{EF57CA8C-B397-46CF-9E6A-33CA3B331A6C}" srcOrd="1" destOrd="0" presId="urn:microsoft.com/office/officeart/2005/8/layout/matrix1"/>
    <dgm:cxn modelId="{8B9146AF-C734-4356-ACCD-6097A1ED7D92}" type="presParOf" srcId="{CAFB906C-0F1D-4B97-BA17-A8C6715879C1}" destId="{2945B24B-62E6-46C2-968B-F98A67940097}" srcOrd="2" destOrd="0" presId="urn:microsoft.com/office/officeart/2005/8/layout/matrix1"/>
    <dgm:cxn modelId="{F4BD8510-E82F-4F1C-A5CC-45C5265DC724}" type="presParOf" srcId="{CAFB906C-0F1D-4B97-BA17-A8C6715879C1}" destId="{A1EB970C-410F-4E34-8293-1C6F991050C9}" srcOrd="3" destOrd="0" presId="urn:microsoft.com/office/officeart/2005/8/layout/matrix1"/>
    <dgm:cxn modelId="{014AFDC1-D8FC-4493-9511-7D29048A98EE}" type="presParOf" srcId="{CAFB906C-0F1D-4B97-BA17-A8C6715879C1}" destId="{352A70A7-15C6-4E61-935B-B3BE66A30293}" srcOrd="4" destOrd="0" presId="urn:microsoft.com/office/officeart/2005/8/layout/matrix1"/>
    <dgm:cxn modelId="{49A7ABFE-051B-431A-90E0-52A46B6E2174}" type="presParOf" srcId="{CAFB906C-0F1D-4B97-BA17-A8C6715879C1}" destId="{0F977D45-EE80-4144-A200-8834E8D67996}" srcOrd="5" destOrd="0" presId="urn:microsoft.com/office/officeart/2005/8/layout/matrix1"/>
    <dgm:cxn modelId="{E9F55D73-CEF2-4E8D-A3C5-446CD46303BD}" type="presParOf" srcId="{CAFB906C-0F1D-4B97-BA17-A8C6715879C1}" destId="{12BECA97-823E-49C9-9E18-81E260BD483A}" srcOrd="6" destOrd="0" presId="urn:microsoft.com/office/officeart/2005/8/layout/matrix1"/>
    <dgm:cxn modelId="{627B304E-27CC-42CE-9234-863413817439}" type="presParOf" srcId="{CAFB906C-0F1D-4B97-BA17-A8C6715879C1}" destId="{23A3FDEC-156A-45AB-A969-BB90AB091590}" srcOrd="7" destOrd="0" presId="urn:microsoft.com/office/officeart/2005/8/layout/matrix1"/>
    <dgm:cxn modelId="{327A9893-FE71-4C77-81D9-B21DED403606}" type="presParOf" srcId="{20775DF3-E82C-4D43-99BD-4115BEBE9453}" destId="{3BE29615-5472-4401-99A8-0293B662A9A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66A052-7770-43CD-9AF7-07CB64741945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A2BA35-B31A-404F-879C-94A422AEEEEB}">
      <dgm:prSet phldrT="[Текст]" custT="1"/>
      <dgm:spPr/>
      <dgm:t>
        <a:bodyPr/>
        <a:lstStyle/>
        <a:p>
          <a:r>
            <a:rPr lang="uk-UA" sz="3000" b="1" dirty="0" smtClean="0"/>
            <a:t>1. Есе = твір.</a:t>
          </a:r>
        </a:p>
        <a:p>
          <a:r>
            <a:rPr lang="uk-UA" sz="3000" b="1" dirty="0" smtClean="0"/>
            <a:t>2. Есе – вид творчого письма.</a:t>
          </a:r>
          <a:endParaRPr lang="ru-RU" sz="3000" b="1" dirty="0"/>
        </a:p>
      </dgm:t>
    </dgm:pt>
    <dgm:pt modelId="{7F0DCAD1-7CF3-4D9E-A51A-93BC59136323}" type="parTrans" cxnId="{A6A7504E-C21F-4975-BA3D-8FBA606E9130}">
      <dgm:prSet/>
      <dgm:spPr/>
      <dgm:t>
        <a:bodyPr/>
        <a:lstStyle/>
        <a:p>
          <a:endParaRPr lang="ru-RU"/>
        </a:p>
      </dgm:t>
    </dgm:pt>
    <dgm:pt modelId="{80162349-0316-4440-940D-36FAA5789543}" type="sibTrans" cxnId="{A6A7504E-C21F-4975-BA3D-8FBA606E9130}">
      <dgm:prSet/>
      <dgm:spPr/>
      <dgm:t>
        <a:bodyPr/>
        <a:lstStyle/>
        <a:p>
          <a:endParaRPr lang="ru-RU"/>
        </a:p>
      </dgm:t>
    </dgm:pt>
    <dgm:pt modelId="{FA1BB584-524F-4945-9C07-2825DBE6B8B7}">
      <dgm:prSet phldrT="[Текст]" custT="1"/>
      <dgm:spPr/>
      <dgm:t>
        <a:bodyPr/>
        <a:lstStyle/>
        <a:p>
          <a:r>
            <a:rPr lang="uk-UA" sz="3000" b="1" dirty="0" smtClean="0"/>
            <a:t>1. Есе </a:t>
          </a:r>
          <a:r>
            <a:rPr lang="uk-UA" sz="3000" b="1" dirty="0" smtClean="0">
              <a:latin typeface="Times New Roman"/>
              <a:cs typeface="Times New Roman"/>
            </a:rPr>
            <a:t>≠ твір.</a:t>
          </a:r>
        </a:p>
        <a:p>
          <a:r>
            <a:rPr lang="uk-UA" sz="3000" b="1" dirty="0" smtClean="0"/>
            <a:t>2. Есе – вид академічного письма.</a:t>
          </a:r>
          <a:endParaRPr lang="ru-RU" sz="3000" b="1" dirty="0"/>
        </a:p>
      </dgm:t>
    </dgm:pt>
    <dgm:pt modelId="{D489216E-6E79-4AAB-B63E-F01E66DF56A5}" type="parTrans" cxnId="{77D42858-936A-4205-9879-89EB7BEF1FE7}">
      <dgm:prSet/>
      <dgm:spPr/>
      <dgm:t>
        <a:bodyPr/>
        <a:lstStyle/>
        <a:p>
          <a:endParaRPr lang="ru-RU"/>
        </a:p>
      </dgm:t>
    </dgm:pt>
    <dgm:pt modelId="{CFF29801-7105-40E7-BEA6-41FB03786E9B}" type="sibTrans" cxnId="{77D42858-936A-4205-9879-89EB7BEF1FE7}">
      <dgm:prSet/>
      <dgm:spPr/>
      <dgm:t>
        <a:bodyPr/>
        <a:lstStyle/>
        <a:p>
          <a:endParaRPr lang="ru-RU"/>
        </a:p>
      </dgm:t>
    </dgm:pt>
    <dgm:pt modelId="{8F01EC97-A34D-4F47-98DD-9526306B2911}" type="pres">
      <dgm:prSet presAssocID="{5C66A052-7770-43CD-9AF7-07CB6474194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E9D3E4-E27D-4D63-A947-8CF465F2945A}" type="pres">
      <dgm:prSet presAssocID="{2DA2BA35-B31A-404F-879C-94A422AEEEEB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059E25-FCD4-40C8-8408-592F1B07BFB0}" type="pres">
      <dgm:prSet presAssocID="{FA1BB584-524F-4945-9C07-2825DBE6B8B7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D42858-936A-4205-9879-89EB7BEF1FE7}" srcId="{5C66A052-7770-43CD-9AF7-07CB64741945}" destId="{FA1BB584-524F-4945-9C07-2825DBE6B8B7}" srcOrd="1" destOrd="0" parTransId="{D489216E-6E79-4AAB-B63E-F01E66DF56A5}" sibTransId="{CFF29801-7105-40E7-BEA6-41FB03786E9B}"/>
    <dgm:cxn modelId="{BF54619C-584B-42F4-816A-9F2C4991D675}" type="presOf" srcId="{FA1BB584-524F-4945-9C07-2825DBE6B8B7}" destId="{4D059E25-FCD4-40C8-8408-592F1B07BFB0}" srcOrd="0" destOrd="0" presId="urn:microsoft.com/office/officeart/2005/8/layout/arrow1"/>
    <dgm:cxn modelId="{A6A7504E-C21F-4975-BA3D-8FBA606E9130}" srcId="{5C66A052-7770-43CD-9AF7-07CB64741945}" destId="{2DA2BA35-B31A-404F-879C-94A422AEEEEB}" srcOrd="0" destOrd="0" parTransId="{7F0DCAD1-7CF3-4D9E-A51A-93BC59136323}" sibTransId="{80162349-0316-4440-940D-36FAA5789543}"/>
    <dgm:cxn modelId="{37D584D3-8498-4B58-BE5B-AB53AC54CC23}" type="presOf" srcId="{2DA2BA35-B31A-404F-879C-94A422AEEEEB}" destId="{EEE9D3E4-E27D-4D63-A947-8CF465F2945A}" srcOrd="0" destOrd="0" presId="urn:microsoft.com/office/officeart/2005/8/layout/arrow1"/>
    <dgm:cxn modelId="{9553F80F-721E-430E-8469-4957D5BE216B}" type="presOf" srcId="{5C66A052-7770-43CD-9AF7-07CB64741945}" destId="{8F01EC97-A34D-4F47-98DD-9526306B2911}" srcOrd="0" destOrd="0" presId="urn:microsoft.com/office/officeart/2005/8/layout/arrow1"/>
    <dgm:cxn modelId="{DBF96A21-B713-45E7-A684-043369186357}" type="presParOf" srcId="{8F01EC97-A34D-4F47-98DD-9526306B2911}" destId="{EEE9D3E4-E27D-4D63-A947-8CF465F2945A}" srcOrd="0" destOrd="0" presId="urn:microsoft.com/office/officeart/2005/8/layout/arrow1"/>
    <dgm:cxn modelId="{6EAD75F9-0B3B-46FA-9F12-EE9B31CE3EDB}" type="presParOf" srcId="{8F01EC97-A34D-4F47-98DD-9526306B2911}" destId="{4D059E25-FCD4-40C8-8408-592F1B07BFB0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8B6867-1D28-4313-898F-34F3C31DF2D4}" type="doc">
      <dgm:prSet loTypeId="urn:microsoft.com/office/officeart/2005/8/layout/process2" loCatId="process" qsTypeId="urn:microsoft.com/office/officeart/2005/8/quickstyle/simple1" qsCatId="simple" csTypeId="urn:microsoft.com/office/officeart/2005/8/colors/accent0_1" csCatId="mainScheme" phldr="1"/>
      <dgm:spPr/>
    </dgm:pt>
    <dgm:pt modelId="{3197CF9F-76F5-42E3-B9A6-6A6D78FE1429}">
      <dgm:prSet phldrT="[Текст]" custT="1"/>
      <dgm:spPr/>
      <dgm:t>
        <a:bodyPr/>
        <a:lstStyle/>
        <a:p>
          <a:pPr algn="ctr"/>
          <a:r>
            <a:rPr lang="ru-RU" sz="1800" b="1" dirty="0">
              <a:latin typeface="Times New Roman" pitchFamily="18" charset="0"/>
              <a:cs typeface="Times New Roman" pitchFamily="18" charset="0"/>
            </a:rPr>
            <a:t>1. Теза</a:t>
          </a:r>
        </a:p>
      </dgm:t>
    </dgm:pt>
    <dgm:pt modelId="{A669FB91-E8C8-44A9-BCAE-920795F2853E}" type="parTrans" cxnId="{94CE2575-9B94-4F27-B33D-C531E1523747}">
      <dgm:prSet/>
      <dgm:spPr/>
      <dgm:t>
        <a:bodyPr/>
        <a:lstStyle/>
        <a:p>
          <a:pPr algn="ctr"/>
          <a:endParaRPr lang="ru-RU"/>
        </a:p>
      </dgm:t>
    </dgm:pt>
    <dgm:pt modelId="{7798EA5F-E95B-4BE6-BAF6-39B8C5734855}" type="sibTrans" cxnId="{94CE2575-9B94-4F27-B33D-C531E1523747}">
      <dgm:prSet/>
      <dgm:spPr/>
      <dgm:t>
        <a:bodyPr/>
        <a:lstStyle/>
        <a:p>
          <a:pPr algn="ctr"/>
          <a:endParaRPr lang="ru-RU"/>
        </a:p>
      </dgm:t>
    </dgm:pt>
    <dgm:pt modelId="{7DE3E432-2672-4198-9549-A3AE09EE6926}">
      <dgm:prSet phldrT="[Текст]" custT="1"/>
      <dgm:spPr/>
      <dgm:t>
        <a:bodyPr/>
        <a:lstStyle/>
        <a:p>
          <a:pPr algn="ctr"/>
          <a:r>
            <a:rPr lang="uk-UA" sz="1800" b="1" noProof="0" dirty="0" smtClean="0">
              <a:latin typeface="Times New Roman" pitchFamily="18" charset="0"/>
              <a:cs typeface="Times New Roman" pitchFamily="18" charset="0"/>
            </a:rPr>
            <a:t>2. Аргументи</a:t>
          </a:r>
          <a:endParaRPr lang="uk-UA" sz="18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4E58644A-5786-4203-BC20-F10910E8B217}" type="parTrans" cxnId="{FEC759A5-B014-423F-BA36-63EC5EC21598}">
      <dgm:prSet/>
      <dgm:spPr/>
      <dgm:t>
        <a:bodyPr/>
        <a:lstStyle/>
        <a:p>
          <a:pPr algn="ctr"/>
          <a:endParaRPr lang="ru-RU"/>
        </a:p>
      </dgm:t>
    </dgm:pt>
    <dgm:pt modelId="{B2DEED76-524B-4E6E-977A-272E134F151E}" type="sibTrans" cxnId="{FEC759A5-B014-423F-BA36-63EC5EC21598}">
      <dgm:prSet custT="1"/>
      <dgm:spPr/>
      <dgm:t>
        <a:bodyPr/>
        <a:lstStyle/>
        <a:p>
          <a:pPr algn="ctr"/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EC7D6E48-789B-425D-B964-482D586829B2}">
      <dgm:prSet phldrT="[Текст]" custT="1"/>
      <dgm:spPr/>
      <dgm:t>
        <a:bodyPr/>
        <a:lstStyle/>
        <a:p>
          <a:pPr algn="ctr"/>
          <a:r>
            <a:rPr lang="uk-UA" sz="1800" b="1" noProof="0" dirty="0" smtClean="0">
              <a:latin typeface="Times New Roman" pitchFamily="18" charset="0"/>
              <a:cs typeface="Times New Roman" pitchFamily="18" charset="0"/>
            </a:rPr>
            <a:t>3. Приклад із літератури чи інших видів мистецтва</a:t>
          </a:r>
          <a:endParaRPr lang="uk-UA" sz="18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F404AE53-CCC2-4CDA-805F-852FF80C9633}" type="parTrans" cxnId="{6EBFF917-AA61-40F6-97D3-64FFB507373B}">
      <dgm:prSet/>
      <dgm:spPr/>
      <dgm:t>
        <a:bodyPr/>
        <a:lstStyle/>
        <a:p>
          <a:pPr algn="ctr"/>
          <a:endParaRPr lang="ru-RU"/>
        </a:p>
      </dgm:t>
    </dgm:pt>
    <dgm:pt modelId="{CBA80828-89F4-4DD1-B0D8-F680EFABE9BE}" type="sibTrans" cxnId="{6EBFF917-AA61-40F6-97D3-64FFB507373B}">
      <dgm:prSet/>
      <dgm:spPr/>
      <dgm:t>
        <a:bodyPr/>
        <a:lstStyle/>
        <a:p>
          <a:pPr algn="ctr"/>
          <a:endParaRPr lang="ru-RU"/>
        </a:p>
      </dgm:t>
    </dgm:pt>
    <dgm:pt modelId="{7D1B367C-13AA-433F-A75B-02B3D7F08325}">
      <dgm:prSet/>
      <dgm:spPr/>
      <dgm:t>
        <a:bodyPr/>
        <a:lstStyle/>
        <a:p>
          <a:pPr algn="ctr"/>
          <a:r>
            <a:rPr lang="uk-UA" b="1" noProof="0" dirty="0" smtClean="0">
              <a:latin typeface="Times New Roman" pitchFamily="18" charset="0"/>
              <a:cs typeface="Times New Roman" pitchFamily="18" charset="0"/>
            </a:rPr>
            <a:t>4. Приклад з історії, суспільно-політичного чи власного життя</a:t>
          </a:r>
          <a:endParaRPr lang="uk-UA" b="1" noProof="0" dirty="0">
            <a:latin typeface="Times New Roman" pitchFamily="18" charset="0"/>
            <a:cs typeface="Times New Roman" pitchFamily="18" charset="0"/>
          </a:endParaRPr>
        </a:p>
      </dgm:t>
    </dgm:pt>
    <dgm:pt modelId="{BE8889C1-4D97-4979-9A88-DD2039BD5941}" type="parTrans" cxnId="{E2FEC625-9637-42F3-B96B-F35CB96E7374}">
      <dgm:prSet/>
      <dgm:spPr/>
      <dgm:t>
        <a:bodyPr/>
        <a:lstStyle/>
        <a:p>
          <a:pPr algn="ctr"/>
          <a:endParaRPr lang="ru-RU"/>
        </a:p>
      </dgm:t>
    </dgm:pt>
    <dgm:pt modelId="{77849B8E-9568-4B83-AE1E-CAB2041CC2FA}" type="sibTrans" cxnId="{E2FEC625-9637-42F3-B96B-F35CB96E7374}">
      <dgm:prSet/>
      <dgm:spPr/>
      <dgm:t>
        <a:bodyPr/>
        <a:lstStyle/>
        <a:p>
          <a:pPr algn="ctr"/>
          <a:endParaRPr lang="ru-RU"/>
        </a:p>
      </dgm:t>
    </dgm:pt>
    <dgm:pt modelId="{2A497F1B-A2D3-4FFE-A13F-2D62D5559F89}">
      <dgm:prSet/>
      <dgm:spPr/>
      <dgm:t>
        <a:bodyPr/>
        <a:lstStyle/>
        <a:p>
          <a:pPr algn="ctr"/>
          <a:r>
            <a:rPr lang="uk-UA" b="1" noProof="0" dirty="0" smtClean="0">
              <a:latin typeface="Times New Roman" pitchFamily="18" charset="0"/>
              <a:cs typeface="Times New Roman" pitchFamily="18" charset="0"/>
            </a:rPr>
            <a:t>5. Висновок</a:t>
          </a:r>
          <a:endParaRPr lang="uk-UA" b="1" noProof="0" dirty="0">
            <a:latin typeface="Times New Roman" pitchFamily="18" charset="0"/>
            <a:cs typeface="Times New Roman" pitchFamily="18" charset="0"/>
          </a:endParaRPr>
        </a:p>
      </dgm:t>
    </dgm:pt>
    <dgm:pt modelId="{D2F4DFF4-12AC-46AC-8FD4-0BD2376381F3}" type="parTrans" cxnId="{649E68EA-3192-4271-8ACC-418D72F65B50}">
      <dgm:prSet/>
      <dgm:spPr/>
      <dgm:t>
        <a:bodyPr/>
        <a:lstStyle/>
        <a:p>
          <a:pPr algn="ctr"/>
          <a:endParaRPr lang="ru-RU"/>
        </a:p>
      </dgm:t>
    </dgm:pt>
    <dgm:pt modelId="{496E20A2-7D6D-454B-893A-2B317C906EE9}" type="sibTrans" cxnId="{649E68EA-3192-4271-8ACC-418D72F65B50}">
      <dgm:prSet/>
      <dgm:spPr/>
      <dgm:t>
        <a:bodyPr/>
        <a:lstStyle/>
        <a:p>
          <a:pPr algn="ctr"/>
          <a:endParaRPr lang="ru-RU"/>
        </a:p>
      </dgm:t>
    </dgm:pt>
    <dgm:pt modelId="{01B1773A-FF4A-4D75-B564-771A2BB95565}" type="pres">
      <dgm:prSet presAssocID="{E88B6867-1D28-4313-898F-34F3C31DF2D4}" presName="linearFlow" presStyleCnt="0">
        <dgm:presLayoutVars>
          <dgm:resizeHandles val="exact"/>
        </dgm:presLayoutVars>
      </dgm:prSet>
      <dgm:spPr/>
    </dgm:pt>
    <dgm:pt modelId="{2E1DE332-8200-4529-9F1E-2ADB8971EF07}" type="pres">
      <dgm:prSet presAssocID="{3197CF9F-76F5-42E3-B9A6-6A6D78FE1429}" presName="node" presStyleLbl="node1" presStyleIdx="0" presStyleCnt="5" custScaleX="38061" custScaleY="85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89F980-730D-4EEC-8215-C8AF31DC4442}" type="pres">
      <dgm:prSet presAssocID="{7798EA5F-E95B-4BE6-BAF6-39B8C5734855}" presName="sibTrans" presStyleLbl="sibTrans2D1" presStyleIdx="0" presStyleCnt="4"/>
      <dgm:spPr/>
      <dgm:t>
        <a:bodyPr/>
        <a:lstStyle/>
        <a:p>
          <a:endParaRPr lang="ru-RU"/>
        </a:p>
      </dgm:t>
    </dgm:pt>
    <dgm:pt modelId="{E950A3CF-BA83-46F1-A691-8B0DC7790038}" type="pres">
      <dgm:prSet presAssocID="{7798EA5F-E95B-4BE6-BAF6-39B8C5734855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0DB49436-6A5A-4029-BA76-4E8609A3A839}" type="pres">
      <dgm:prSet presAssocID="{7DE3E432-2672-4198-9549-A3AE09EE6926}" presName="node" presStyleLbl="node1" presStyleIdx="1" presStyleCnt="5" custScaleX="59341" custScaleY="92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8215C9-9BBF-4546-8700-FEC8C0CDD06E}" type="pres">
      <dgm:prSet presAssocID="{B2DEED76-524B-4E6E-977A-272E134F151E}" presName="sibTrans" presStyleLbl="sibTrans2D1" presStyleIdx="1" presStyleCnt="4"/>
      <dgm:spPr/>
      <dgm:t>
        <a:bodyPr/>
        <a:lstStyle/>
        <a:p>
          <a:endParaRPr lang="ru-RU"/>
        </a:p>
      </dgm:t>
    </dgm:pt>
    <dgm:pt modelId="{4652FF00-5339-4C4A-A76A-2E7E5D82FF0D}" type="pres">
      <dgm:prSet presAssocID="{B2DEED76-524B-4E6E-977A-272E134F151E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93C5196A-F423-43EE-A3A8-62A186F7A955}" type="pres">
      <dgm:prSet presAssocID="{EC7D6E48-789B-425D-B964-482D586829B2}" presName="node" presStyleLbl="node1" presStyleIdx="2" presStyleCnt="5" custScaleX="1099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C5E95E-85EE-4EFF-8485-200FB3CD9561}" type="pres">
      <dgm:prSet presAssocID="{CBA80828-89F4-4DD1-B0D8-F680EFABE9BE}" presName="sibTrans" presStyleLbl="sibTrans2D1" presStyleIdx="2" presStyleCnt="4"/>
      <dgm:spPr/>
      <dgm:t>
        <a:bodyPr/>
        <a:lstStyle/>
        <a:p>
          <a:endParaRPr lang="ru-RU"/>
        </a:p>
      </dgm:t>
    </dgm:pt>
    <dgm:pt modelId="{62737620-E38E-43F4-9C65-6CA1901B212C}" type="pres">
      <dgm:prSet presAssocID="{CBA80828-89F4-4DD1-B0D8-F680EFABE9BE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B37422B5-FEBC-4305-9AB8-2398F707435B}" type="pres">
      <dgm:prSet presAssocID="{7D1B367C-13AA-433F-A75B-02B3D7F08325}" presName="node" presStyleLbl="node1" presStyleIdx="3" presStyleCnt="5" custScaleX="134627" custScaleY="1048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9091E9-E329-48A6-8508-C8B925A4EA24}" type="pres">
      <dgm:prSet presAssocID="{77849B8E-9568-4B83-AE1E-CAB2041CC2FA}" presName="sibTrans" presStyleLbl="sibTrans2D1" presStyleIdx="3" presStyleCnt="4"/>
      <dgm:spPr/>
      <dgm:t>
        <a:bodyPr/>
        <a:lstStyle/>
        <a:p>
          <a:endParaRPr lang="ru-RU"/>
        </a:p>
      </dgm:t>
    </dgm:pt>
    <dgm:pt modelId="{D27095F2-4EFE-4A65-A551-E22E1CEB3C31}" type="pres">
      <dgm:prSet presAssocID="{77849B8E-9568-4B83-AE1E-CAB2041CC2FA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76B3E473-CF93-451B-A903-B68286C634F4}" type="pres">
      <dgm:prSet presAssocID="{2A497F1B-A2D3-4FFE-A13F-2D62D5559F89}" presName="node" presStyleLbl="node1" presStyleIdx="4" presStyleCnt="5" custScaleX="159327" custScaleY="1048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B050FC-B2CA-42EF-87E6-BD7112E7B912}" type="presOf" srcId="{2A497F1B-A2D3-4FFE-A13F-2D62D5559F89}" destId="{76B3E473-CF93-451B-A903-B68286C634F4}" srcOrd="0" destOrd="0" presId="urn:microsoft.com/office/officeart/2005/8/layout/process2"/>
    <dgm:cxn modelId="{B6A2C1A6-434F-4846-8110-976EDD01F8F2}" type="presOf" srcId="{7798EA5F-E95B-4BE6-BAF6-39B8C5734855}" destId="{E950A3CF-BA83-46F1-A691-8B0DC7790038}" srcOrd="1" destOrd="0" presId="urn:microsoft.com/office/officeart/2005/8/layout/process2"/>
    <dgm:cxn modelId="{BE641306-B2B6-4CA6-AB04-CF97EDD325AF}" type="presOf" srcId="{3197CF9F-76F5-42E3-B9A6-6A6D78FE1429}" destId="{2E1DE332-8200-4529-9F1E-2ADB8971EF07}" srcOrd="0" destOrd="0" presId="urn:microsoft.com/office/officeart/2005/8/layout/process2"/>
    <dgm:cxn modelId="{08809B2B-30D0-4568-9CCF-8F3CE3487598}" type="presOf" srcId="{77849B8E-9568-4B83-AE1E-CAB2041CC2FA}" destId="{D27095F2-4EFE-4A65-A551-E22E1CEB3C31}" srcOrd="1" destOrd="0" presId="urn:microsoft.com/office/officeart/2005/8/layout/process2"/>
    <dgm:cxn modelId="{E2FEC625-9637-42F3-B96B-F35CB96E7374}" srcId="{E88B6867-1D28-4313-898F-34F3C31DF2D4}" destId="{7D1B367C-13AA-433F-A75B-02B3D7F08325}" srcOrd="3" destOrd="0" parTransId="{BE8889C1-4D97-4979-9A88-DD2039BD5941}" sibTransId="{77849B8E-9568-4B83-AE1E-CAB2041CC2FA}"/>
    <dgm:cxn modelId="{6EBFF917-AA61-40F6-97D3-64FFB507373B}" srcId="{E88B6867-1D28-4313-898F-34F3C31DF2D4}" destId="{EC7D6E48-789B-425D-B964-482D586829B2}" srcOrd="2" destOrd="0" parTransId="{F404AE53-CCC2-4CDA-805F-852FF80C9633}" sibTransId="{CBA80828-89F4-4DD1-B0D8-F680EFABE9BE}"/>
    <dgm:cxn modelId="{9717CCA0-3706-434F-BC9A-BED808A6ABB6}" type="presOf" srcId="{E88B6867-1D28-4313-898F-34F3C31DF2D4}" destId="{01B1773A-FF4A-4D75-B564-771A2BB95565}" srcOrd="0" destOrd="0" presId="urn:microsoft.com/office/officeart/2005/8/layout/process2"/>
    <dgm:cxn modelId="{E28EDFC2-EDAF-49A2-8763-3FF4DF7DA6A5}" type="presOf" srcId="{7798EA5F-E95B-4BE6-BAF6-39B8C5734855}" destId="{2E89F980-730D-4EEC-8215-C8AF31DC4442}" srcOrd="0" destOrd="0" presId="urn:microsoft.com/office/officeart/2005/8/layout/process2"/>
    <dgm:cxn modelId="{49A80D29-B0FE-403B-B3BC-360796DD70E5}" type="presOf" srcId="{CBA80828-89F4-4DD1-B0D8-F680EFABE9BE}" destId="{62737620-E38E-43F4-9C65-6CA1901B212C}" srcOrd="1" destOrd="0" presId="urn:microsoft.com/office/officeart/2005/8/layout/process2"/>
    <dgm:cxn modelId="{4640D898-9AFC-423E-A6A2-4458F13AE7A2}" type="presOf" srcId="{7DE3E432-2672-4198-9549-A3AE09EE6926}" destId="{0DB49436-6A5A-4029-BA76-4E8609A3A839}" srcOrd="0" destOrd="0" presId="urn:microsoft.com/office/officeart/2005/8/layout/process2"/>
    <dgm:cxn modelId="{94CE2575-9B94-4F27-B33D-C531E1523747}" srcId="{E88B6867-1D28-4313-898F-34F3C31DF2D4}" destId="{3197CF9F-76F5-42E3-B9A6-6A6D78FE1429}" srcOrd="0" destOrd="0" parTransId="{A669FB91-E8C8-44A9-BCAE-920795F2853E}" sibTransId="{7798EA5F-E95B-4BE6-BAF6-39B8C5734855}"/>
    <dgm:cxn modelId="{C5BAE319-47FF-494E-AF06-321ABA2F02F5}" type="presOf" srcId="{EC7D6E48-789B-425D-B964-482D586829B2}" destId="{93C5196A-F423-43EE-A3A8-62A186F7A955}" srcOrd="0" destOrd="0" presId="urn:microsoft.com/office/officeart/2005/8/layout/process2"/>
    <dgm:cxn modelId="{649E68EA-3192-4271-8ACC-418D72F65B50}" srcId="{E88B6867-1D28-4313-898F-34F3C31DF2D4}" destId="{2A497F1B-A2D3-4FFE-A13F-2D62D5559F89}" srcOrd="4" destOrd="0" parTransId="{D2F4DFF4-12AC-46AC-8FD4-0BD2376381F3}" sibTransId="{496E20A2-7D6D-454B-893A-2B317C906EE9}"/>
    <dgm:cxn modelId="{C6FEB5E7-48FB-428D-BD5C-B4638635B5B9}" type="presOf" srcId="{CBA80828-89F4-4DD1-B0D8-F680EFABE9BE}" destId="{57C5E95E-85EE-4EFF-8485-200FB3CD9561}" srcOrd="0" destOrd="0" presId="urn:microsoft.com/office/officeart/2005/8/layout/process2"/>
    <dgm:cxn modelId="{B2C14AE8-89F3-4A90-B2FD-E21E66186513}" type="presOf" srcId="{B2DEED76-524B-4E6E-977A-272E134F151E}" destId="{148215C9-9BBF-4546-8700-FEC8C0CDD06E}" srcOrd="0" destOrd="0" presId="urn:microsoft.com/office/officeart/2005/8/layout/process2"/>
    <dgm:cxn modelId="{95203050-9CB8-4360-B8B5-0F4B52AFC2F6}" type="presOf" srcId="{77849B8E-9568-4B83-AE1E-CAB2041CC2FA}" destId="{8A9091E9-E329-48A6-8508-C8B925A4EA24}" srcOrd="0" destOrd="0" presId="urn:microsoft.com/office/officeart/2005/8/layout/process2"/>
    <dgm:cxn modelId="{FEC759A5-B014-423F-BA36-63EC5EC21598}" srcId="{E88B6867-1D28-4313-898F-34F3C31DF2D4}" destId="{7DE3E432-2672-4198-9549-A3AE09EE6926}" srcOrd="1" destOrd="0" parTransId="{4E58644A-5786-4203-BC20-F10910E8B217}" sibTransId="{B2DEED76-524B-4E6E-977A-272E134F151E}"/>
    <dgm:cxn modelId="{6C01A49A-ACD0-43BA-B69C-80863285F52E}" type="presOf" srcId="{7D1B367C-13AA-433F-A75B-02B3D7F08325}" destId="{B37422B5-FEBC-4305-9AB8-2398F707435B}" srcOrd="0" destOrd="0" presId="urn:microsoft.com/office/officeart/2005/8/layout/process2"/>
    <dgm:cxn modelId="{2552E801-AB51-421D-A0A3-FC90D418CC62}" type="presOf" srcId="{B2DEED76-524B-4E6E-977A-272E134F151E}" destId="{4652FF00-5339-4C4A-A76A-2E7E5D82FF0D}" srcOrd="1" destOrd="0" presId="urn:microsoft.com/office/officeart/2005/8/layout/process2"/>
    <dgm:cxn modelId="{C0F1F6E2-7348-4CB9-800B-A2245965D80F}" type="presParOf" srcId="{01B1773A-FF4A-4D75-B564-771A2BB95565}" destId="{2E1DE332-8200-4529-9F1E-2ADB8971EF07}" srcOrd="0" destOrd="0" presId="urn:microsoft.com/office/officeart/2005/8/layout/process2"/>
    <dgm:cxn modelId="{79886B99-C0D2-47DB-97D8-D71EFD673866}" type="presParOf" srcId="{01B1773A-FF4A-4D75-B564-771A2BB95565}" destId="{2E89F980-730D-4EEC-8215-C8AF31DC4442}" srcOrd="1" destOrd="0" presId="urn:microsoft.com/office/officeart/2005/8/layout/process2"/>
    <dgm:cxn modelId="{553AD765-782A-41FB-9B91-03A254D27B17}" type="presParOf" srcId="{2E89F980-730D-4EEC-8215-C8AF31DC4442}" destId="{E950A3CF-BA83-46F1-A691-8B0DC7790038}" srcOrd="0" destOrd="0" presId="urn:microsoft.com/office/officeart/2005/8/layout/process2"/>
    <dgm:cxn modelId="{1B45BE18-3D02-4910-B6BC-3774A55329D5}" type="presParOf" srcId="{01B1773A-FF4A-4D75-B564-771A2BB95565}" destId="{0DB49436-6A5A-4029-BA76-4E8609A3A839}" srcOrd="2" destOrd="0" presId="urn:microsoft.com/office/officeart/2005/8/layout/process2"/>
    <dgm:cxn modelId="{2C056FB4-AE63-4D2D-B43C-26A8824FA246}" type="presParOf" srcId="{01B1773A-FF4A-4D75-B564-771A2BB95565}" destId="{148215C9-9BBF-4546-8700-FEC8C0CDD06E}" srcOrd="3" destOrd="0" presId="urn:microsoft.com/office/officeart/2005/8/layout/process2"/>
    <dgm:cxn modelId="{8B153D27-0C0C-4128-921C-FC23725567EA}" type="presParOf" srcId="{148215C9-9BBF-4546-8700-FEC8C0CDD06E}" destId="{4652FF00-5339-4C4A-A76A-2E7E5D82FF0D}" srcOrd="0" destOrd="0" presId="urn:microsoft.com/office/officeart/2005/8/layout/process2"/>
    <dgm:cxn modelId="{255334F0-3008-4496-8244-43A99461E6C2}" type="presParOf" srcId="{01B1773A-FF4A-4D75-B564-771A2BB95565}" destId="{93C5196A-F423-43EE-A3A8-62A186F7A955}" srcOrd="4" destOrd="0" presId="urn:microsoft.com/office/officeart/2005/8/layout/process2"/>
    <dgm:cxn modelId="{AE7EB6E6-EB8A-4568-ADA8-20A88B23EBBD}" type="presParOf" srcId="{01B1773A-FF4A-4D75-B564-771A2BB95565}" destId="{57C5E95E-85EE-4EFF-8485-200FB3CD9561}" srcOrd="5" destOrd="0" presId="urn:microsoft.com/office/officeart/2005/8/layout/process2"/>
    <dgm:cxn modelId="{65B6F245-520C-4F38-8360-2B3C39711296}" type="presParOf" srcId="{57C5E95E-85EE-4EFF-8485-200FB3CD9561}" destId="{62737620-E38E-43F4-9C65-6CA1901B212C}" srcOrd="0" destOrd="0" presId="urn:microsoft.com/office/officeart/2005/8/layout/process2"/>
    <dgm:cxn modelId="{E957EF2D-D28B-439D-80ED-7FF773C43281}" type="presParOf" srcId="{01B1773A-FF4A-4D75-B564-771A2BB95565}" destId="{B37422B5-FEBC-4305-9AB8-2398F707435B}" srcOrd="6" destOrd="0" presId="urn:microsoft.com/office/officeart/2005/8/layout/process2"/>
    <dgm:cxn modelId="{16FED1AD-AA52-4241-B254-C6A40C04DD7B}" type="presParOf" srcId="{01B1773A-FF4A-4D75-B564-771A2BB95565}" destId="{8A9091E9-E329-48A6-8508-C8B925A4EA24}" srcOrd="7" destOrd="0" presId="urn:microsoft.com/office/officeart/2005/8/layout/process2"/>
    <dgm:cxn modelId="{A631716B-A51B-4482-B410-5DD710E65013}" type="presParOf" srcId="{8A9091E9-E329-48A6-8508-C8B925A4EA24}" destId="{D27095F2-4EFE-4A65-A551-E22E1CEB3C31}" srcOrd="0" destOrd="0" presId="urn:microsoft.com/office/officeart/2005/8/layout/process2"/>
    <dgm:cxn modelId="{8C62BB0D-45D4-43D4-B2A6-3CAE12E2A604}" type="presParOf" srcId="{01B1773A-FF4A-4D75-B564-771A2BB95565}" destId="{76B3E473-CF93-451B-A903-B68286C634F4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06B0A-0738-41F8-9574-F78B82DC28EA}">
      <dsp:nvSpPr>
        <dsp:cNvPr id="0" name=""/>
        <dsp:cNvSpPr/>
      </dsp:nvSpPr>
      <dsp:spPr>
        <a:xfrm>
          <a:off x="1004" y="649508"/>
          <a:ext cx="3917900" cy="3272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1. Есеїстика як навчальний матеріал </a:t>
          </a:r>
          <a:endParaRPr lang="ru-RU" sz="3200" b="1" kern="1200" dirty="0"/>
        </a:p>
      </dsp:txBody>
      <dsp:txXfrm>
        <a:off x="1004" y="649508"/>
        <a:ext cx="3917900" cy="3272982"/>
      </dsp:txXfrm>
    </dsp:sp>
    <dsp:sp modelId="{9EB25FE2-9FF9-4591-A0E2-A4B7E3CD3B79}">
      <dsp:nvSpPr>
        <dsp:cNvPr id="0" name=""/>
        <dsp:cNvSpPr/>
      </dsp:nvSpPr>
      <dsp:spPr>
        <a:xfrm>
          <a:off x="4310695" y="649508"/>
          <a:ext cx="3917900" cy="3272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200" b="1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2. Форма навчальної письмової роботи</a:t>
          </a:r>
          <a:endParaRPr lang="ru-RU" sz="3200" b="1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100" kern="1200" dirty="0"/>
        </a:p>
      </dsp:txBody>
      <dsp:txXfrm>
        <a:off x="4310695" y="649508"/>
        <a:ext cx="3917900" cy="32729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01E711-88BF-4FD5-929C-3DCD8287E1A0}">
      <dsp:nvSpPr>
        <dsp:cNvPr id="0" name=""/>
        <dsp:cNvSpPr/>
      </dsp:nvSpPr>
      <dsp:spPr>
        <a:xfrm rot="16200000">
          <a:off x="554782" y="-554761"/>
          <a:ext cx="3132347" cy="424187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проблемно-тематична парадигма</a:t>
          </a:r>
          <a:endParaRPr lang="ru-RU" sz="3600" b="1" kern="1200" dirty="0"/>
        </a:p>
      </dsp:txBody>
      <dsp:txXfrm rot="5400000">
        <a:off x="21" y="0"/>
        <a:ext cx="4241871" cy="2349261"/>
      </dsp:txXfrm>
    </dsp:sp>
    <dsp:sp modelId="{2945B24B-62E6-46C2-968B-F98A67940097}">
      <dsp:nvSpPr>
        <dsp:cNvPr id="0" name=""/>
        <dsp:cNvSpPr/>
      </dsp:nvSpPr>
      <dsp:spPr>
        <a:xfrm>
          <a:off x="4219818" y="0"/>
          <a:ext cx="4212468" cy="313234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стилістична своєрідність</a:t>
          </a:r>
          <a:r>
            <a:rPr lang="uk-UA" sz="4300" b="1" kern="1200" dirty="0" smtClean="0"/>
            <a:t> </a:t>
          </a:r>
          <a:endParaRPr lang="ru-RU" sz="4300" b="1" kern="1200" dirty="0"/>
        </a:p>
      </dsp:txBody>
      <dsp:txXfrm>
        <a:off x="4219818" y="0"/>
        <a:ext cx="4212468" cy="2349261"/>
      </dsp:txXfrm>
    </dsp:sp>
    <dsp:sp modelId="{352A70A7-15C6-4E61-935B-B3BE66A30293}">
      <dsp:nvSpPr>
        <dsp:cNvPr id="0" name=""/>
        <dsp:cNvSpPr/>
      </dsp:nvSpPr>
      <dsp:spPr>
        <a:xfrm rot="10800000">
          <a:off x="7350" y="3132347"/>
          <a:ext cx="4212468" cy="313234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багатий </a:t>
          </a:r>
          <a:r>
            <a:rPr lang="uk-UA" sz="3600" b="1" kern="1200" dirty="0" err="1" smtClean="0"/>
            <a:t>лінгвокраїно-знавчий</a:t>
          </a:r>
          <a:r>
            <a:rPr lang="uk-UA" sz="3600" b="1" kern="1200" dirty="0" smtClean="0"/>
            <a:t> потенціал</a:t>
          </a:r>
          <a:endParaRPr lang="ru-RU" sz="3600" b="1" kern="1200" dirty="0"/>
        </a:p>
      </dsp:txBody>
      <dsp:txXfrm rot="10800000">
        <a:off x="7350" y="3915434"/>
        <a:ext cx="4212468" cy="2349261"/>
      </dsp:txXfrm>
    </dsp:sp>
    <dsp:sp modelId="{12BECA97-823E-49C9-9E18-81E260BD483A}">
      <dsp:nvSpPr>
        <dsp:cNvPr id="0" name=""/>
        <dsp:cNvSpPr/>
      </dsp:nvSpPr>
      <dsp:spPr>
        <a:xfrm rot="5400000">
          <a:off x="4759878" y="2592287"/>
          <a:ext cx="3132347" cy="421246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поштовх до дискусії</a:t>
          </a:r>
          <a:endParaRPr lang="ru-RU" sz="3600" b="1" kern="1200" dirty="0"/>
        </a:p>
      </dsp:txBody>
      <dsp:txXfrm rot="-5400000">
        <a:off x="4219819" y="3915434"/>
        <a:ext cx="4212468" cy="2349261"/>
      </dsp:txXfrm>
    </dsp:sp>
    <dsp:sp modelId="{3BE29615-5472-4401-99A8-0293B662A9AA}">
      <dsp:nvSpPr>
        <dsp:cNvPr id="0" name=""/>
        <dsp:cNvSpPr/>
      </dsp:nvSpPr>
      <dsp:spPr>
        <a:xfrm>
          <a:off x="2304257" y="2304256"/>
          <a:ext cx="3816420" cy="1656182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accent1">
                  <a:lumMod val="50000"/>
                </a:schemeClr>
              </a:solidFill>
            </a:rPr>
            <a:t>1</a:t>
          </a:r>
          <a:r>
            <a:rPr lang="ru-RU" sz="3600" b="1" kern="1200" dirty="0" smtClean="0">
              <a:solidFill>
                <a:schemeClr val="accent1">
                  <a:lumMod val="50000"/>
                </a:schemeClr>
              </a:solidFill>
            </a:rPr>
            <a:t>. </a:t>
          </a:r>
          <a:r>
            <a:rPr lang="uk-UA" sz="3600" b="1" kern="1200" dirty="0" smtClean="0">
              <a:solidFill>
                <a:schemeClr val="accent1">
                  <a:lumMod val="50000"/>
                </a:schemeClr>
              </a:solidFill>
            </a:rPr>
            <a:t>Есеїстика</a:t>
          </a:r>
          <a:r>
            <a:rPr lang="uk-UA" sz="3600" b="0" kern="1200" dirty="0" smtClean="0">
              <a:solidFill>
                <a:schemeClr val="accent1">
                  <a:lumMod val="50000"/>
                </a:schemeClr>
              </a:solidFill>
            </a:rPr>
            <a:t> в навчанні мови</a:t>
          </a:r>
          <a:endParaRPr lang="ru-RU" sz="3600" b="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385105" y="2385104"/>
        <a:ext cx="3654724" cy="14944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E9D3E4-E27D-4D63-A947-8CF465F2945A}">
      <dsp:nvSpPr>
        <dsp:cNvPr id="0" name=""/>
        <dsp:cNvSpPr/>
      </dsp:nvSpPr>
      <dsp:spPr>
        <a:xfrm rot="16200000">
          <a:off x="368" y="556005"/>
          <a:ext cx="4216581" cy="4216581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dirty="0" smtClean="0"/>
            <a:t>1. Есе = твір.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dirty="0" smtClean="0"/>
            <a:t>2. Есе – вид творчого письма.</a:t>
          </a:r>
          <a:endParaRPr lang="ru-RU" sz="3000" b="1" kern="1200" dirty="0"/>
        </a:p>
      </dsp:txBody>
      <dsp:txXfrm rot="5400000">
        <a:off x="738270" y="1610150"/>
        <a:ext cx="3478679" cy="2108291"/>
      </dsp:txXfrm>
    </dsp:sp>
    <dsp:sp modelId="{4D059E25-FCD4-40C8-8408-592F1B07BFB0}">
      <dsp:nvSpPr>
        <dsp:cNvPr id="0" name=""/>
        <dsp:cNvSpPr/>
      </dsp:nvSpPr>
      <dsp:spPr>
        <a:xfrm rot="5400000">
          <a:off x="4640034" y="556005"/>
          <a:ext cx="4216581" cy="4216581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dirty="0" smtClean="0"/>
            <a:t>1. Есе </a:t>
          </a:r>
          <a:r>
            <a:rPr lang="uk-UA" sz="3000" b="1" kern="1200" dirty="0" smtClean="0">
              <a:latin typeface="Times New Roman"/>
              <a:cs typeface="Times New Roman"/>
            </a:rPr>
            <a:t>≠ твір.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dirty="0" smtClean="0"/>
            <a:t>2. Есе – вид академічного письма.</a:t>
          </a:r>
          <a:endParaRPr lang="ru-RU" sz="3000" b="1" kern="1200" dirty="0"/>
        </a:p>
      </dsp:txBody>
      <dsp:txXfrm rot="-5400000">
        <a:off x="4640034" y="1610150"/>
        <a:ext cx="3478679" cy="21082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DE332-8200-4529-9F1E-2ADB8971EF07}">
      <dsp:nvSpPr>
        <dsp:cNvPr id="0" name=""/>
        <dsp:cNvSpPr/>
      </dsp:nvSpPr>
      <dsp:spPr>
        <a:xfrm>
          <a:off x="2270952" y="6553"/>
          <a:ext cx="1109595" cy="7413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1. Теза</a:t>
          </a:r>
        </a:p>
      </dsp:txBody>
      <dsp:txXfrm>
        <a:off x="2292666" y="28267"/>
        <a:ext cx="1066167" cy="697947"/>
      </dsp:txXfrm>
    </dsp:sp>
    <dsp:sp modelId="{2E89F980-730D-4EEC-8215-C8AF31DC4442}">
      <dsp:nvSpPr>
        <dsp:cNvPr id="0" name=""/>
        <dsp:cNvSpPr/>
      </dsp:nvSpPr>
      <dsp:spPr>
        <a:xfrm rot="5400000">
          <a:off x="2662813" y="769654"/>
          <a:ext cx="325873" cy="391048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-5400000">
        <a:off x="2708436" y="802241"/>
        <a:ext cx="234628" cy="228111"/>
      </dsp:txXfrm>
    </dsp:sp>
    <dsp:sp modelId="{0DB49436-6A5A-4029-BA76-4E8609A3A839}">
      <dsp:nvSpPr>
        <dsp:cNvPr id="0" name=""/>
        <dsp:cNvSpPr/>
      </dsp:nvSpPr>
      <dsp:spPr>
        <a:xfrm>
          <a:off x="1960763" y="1182427"/>
          <a:ext cx="1729972" cy="8041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noProof="0" dirty="0" smtClean="0">
              <a:latin typeface="Times New Roman" pitchFamily="18" charset="0"/>
              <a:cs typeface="Times New Roman" pitchFamily="18" charset="0"/>
            </a:rPr>
            <a:t>2. Аргументи</a:t>
          </a:r>
          <a:endParaRPr lang="uk-UA" sz="18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1984317" y="1205981"/>
        <a:ext cx="1682864" cy="757087"/>
      </dsp:txXfrm>
    </dsp:sp>
    <dsp:sp modelId="{148215C9-9BBF-4546-8700-FEC8C0CDD06E}">
      <dsp:nvSpPr>
        <dsp:cNvPr id="0" name=""/>
        <dsp:cNvSpPr/>
      </dsp:nvSpPr>
      <dsp:spPr>
        <a:xfrm rot="5400000">
          <a:off x="2662813" y="2008348"/>
          <a:ext cx="325873" cy="391048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>
            <a:latin typeface="Times New Roman" pitchFamily="18" charset="0"/>
            <a:cs typeface="Times New Roman" pitchFamily="18" charset="0"/>
          </a:endParaRPr>
        </a:p>
      </dsp:txBody>
      <dsp:txXfrm rot="-5400000">
        <a:off x="2708436" y="2040935"/>
        <a:ext cx="234628" cy="228111"/>
      </dsp:txXfrm>
    </dsp:sp>
    <dsp:sp modelId="{93C5196A-F423-43EE-A3A8-62A186F7A955}">
      <dsp:nvSpPr>
        <dsp:cNvPr id="0" name=""/>
        <dsp:cNvSpPr/>
      </dsp:nvSpPr>
      <dsp:spPr>
        <a:xfrm>
          <a:off x="1223394" y="2421121"/>
          <a:ext cx="3204710" cy="8689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noProof="0" dirty="0" smtClean="0">
              <a:latin typeface="Times New Roman" pitchFamily="18" charset="0"/>
              <a:cs typeface="Times New Roman" pitchFamily="18" charset="0"/>
            </a:rPr>
            <a:t>3. Приклад із літератури чи інших видів мистецтва</a:t>
          </a:r>
          <a:endParaRPr lang="uk-UA" sz="18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1248846" y="2446573"/>
        <a:ext cx="3153806" cy="818092"/>
      </dsp:txXfrm>
    </dsp:sp>
    <dsp:sp modelId="{57C5E95E-85EE-4EFF-8485-200FB3CD9561}">
      <dsp:nvSpPr>
        <dsp:cNvPr id="0" name=""/>
        <dsp:cNvSpPr/>
      </dsp:nvSpPr>
      <dsp:spPr>
        <a:xfrm rot="5400000">
          <a:off x="2662813" y="3311843"/>
          <a:ext cx="325873" cy="391048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-5400000">
        <a:off x="2708436" y="3344430"/>
        <a:ext cx="234628" cy="228111"/>
      </dsp:txXfrm>
    </dsp:sp>
    <dsp:sp modelId="{B37422B5-FEBC-4305-9AB8-2398F707435B}">
      <dsp:nvSpPr>
        <dsp:cNvPr id="0" name=""/>
        <dsp:cNvSpPr/>
      </dsp:nvSpPr>
      <dsp:spPr>
        <a:xfrm>
          <a:off x="863354" y="3724616"/>
          <a:ext cx="3924791" cy="9114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noProof="0" dirty="0" smtClean="0">
              <a:latin typeface="Times New Roman" pitchFamily="18" charset="0"/>
              <a:cs typeface="Times New Roman" pitchFamily="18" charset="0"/>
            </a:rPr>
            <a:t>4. Приклад з історії, суспільно-політичного чи власного життя</a:t>
          </a:r>
          <a:endParaRPr lang="uk-UA" sz="19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890051" y="3751313"/>
        <a:ext cx="3871397" cy="858096"/>
      </dsp:txXfrm>
    </dsp:sp>
    <dsp:sp modelId="{8A9091E9-E329-48A6-8508-C8B925A4EA24}">
      <dsp:nvSpPr>
        <dsp:cNvPr id="0" name=""/>
        <dsp:cNvSpPr/>
      </dsp:nvSpPr>
      <dsp:spPr>
        <a:xfrm rot="5400000">
          <a:off x="2662813" y="4657832"/>
          <a:ext cx="325873" cy="391048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-5400000">
        <a:off x="2708436" y="4690419"/>
        <a:ext cx="234628" cy="228111"/>
      </dsp:txXfrm>
    </dsp:sp>
    <dsp:sp modelId="{76B3E473-CF93-451B-A903-B68286C634F4}">
      <dsp:nvSpPr>
        <dsp:cNvPr id="0" name=""/>
        <dsp:cNvSpPr/>
      </dsp:nvSpPr>
      <dsp:spPr>
        <a:xfrm>
          <a:off x="503313" y="5070605"/>
          <a:ext cx="4644872" cy="9108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noProof="0" dirty="0" smtClean="0">
              <a:latin typeface="Times New Roman" pitchFamily="18" charset="0"/>
              <a:cs typeface="Times New Roman" pitchFamily="18" charset="0"/>
            </a:rPr>
            <a:t>5. Висновок</a:t>
          </a:r>
          <a:endParaRPr lang="uk-UA" sz="19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529992" y="5097284"/>
        <a:ext cx="4591514" cy="8575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E148C-DEB5-43C0-A40C-587A0CCDE50A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97073-F210-4A0C-9FC2-6A5000DDF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48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97073-F210-4A0C-9FC2-6A5000DDF69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835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97073-F210-4A0C-9FC2-6A5000DDF699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339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24135CB-D027-4425-A70C-4CB9FAAC6640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A71D3DD-A597-4602-97D0-24247C5C0A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35CB-D027-4425-A70C-4CB9FAAC6640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D3DD-A597-4602-97D0-24247C5C0A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35CB-D027-4425-A70C-4CB9FAAC6640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D3DD-A597-4602-97D0-24247C5C0A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24135CB-D027-4425-A70C-4CB9FAAC6640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D3DD-A597-4602-97D0-24247C5C0A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24135CB-D027-4425-A70C-4CB9FAAC6640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A71D3DD-A597-4602-97D0-24247C5C0A91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24135CB-D027-4425-A70C-4CB9FAAC6640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A71D3DD-A597-4602-97D0-24247C5C0A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24135CB-D027-4425-A70C-4CB9FAAC6640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A71D3DD-A597-4602-97D0-24247C5C0A9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35CB-D027-4425-A70C-4CB9FAAC6640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D3DD-A597-4602-97D0-24247C5C0A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24135CB-D027-4425-A70C-4CB9FAAC6640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A71D3DD-A597-4602-97D0-24247C5C0A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24135CB-D027-4425-A70C-4CB9FAAC6640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A71D3DD-A597-4602-97D0-24247C5C0A9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24135CB-D027-4425-A70C-4CB9FAAC6640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A71D3DD-A597-4602-97D0-24247C5C0A9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24135CB-D027-4425-A70C-4CB9FAAC6640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A71D3DD-A597-4602-97D0-24247C5C0A9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784976" cy="2880320"/>
          </a:xfrm>
        </p:spPr>
        <p:txBody>
          <a:bodyPr>
            <a:normAutofit/>
          </a:bodyPr>
          <a:lstStyle/>
          <a:p>
            <a:r>
              <a:rPr lang="uk-UA" b="1" dirty="0" smtClean="0"/>
              <a:t>Есе в навчанні української мови як рідної та як іноземної</a:t>
            </a:r>
            <a:br>
              <a:rPr lang="uk-UA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284984"/>
            <a:ext cx="8136904" cy="3240360"/>
          </a:xfrm>
        </p:spPr>
        <p:txBody>
          <a:bodyPr>
            <a:noAutofit/>
          </a:bodyPr>
          <a:lstStyle/>
          <a:p>
            <a:pPr algn="l"/>
            <a:r>
              <a:rPr lang="uk-UA" sz="3200" b="1" i="1" dirty="0" smtClean="0"/>
              <a:t>Ганна Швець</a:t>
            </a:r>
            <a:r>
              <a:rPr lang="uk-UA" sz="3200" b="1" dirty="0" smtClean="0"/>
              <a:t>, </a:t>
            </a:r>
          </a:p>
          <a:p>
            <a:pPr algn="l"/>
            <a:r>
              <a:rPr lang="uk-UA" sz="3200" b="1" dirty="0" smtClean="0"/>
              <a:t>доцент кафедри </a:t>
            </a:r>
          </a:p>
          <a:p>
            <a:pPr algn="l"/>
            <a:r>
              <a:rPr lang="uk-UA" sz="3200" b="1" dirty="0" smtClean="0"/>
              <a:t>української та російської мов </a:t>
            </a:r>
          </a:p>
          <a:p>
            <a:pPr algn="l"/>
            <a:r>
              <a:rPr lang="uk-UA" sz="3200" b="1" dirty="0" smtClean="0"/>
              <a:t>як іноземних </a:t>
            </a:r>
          </a:p>
          <a:p>
            <a:pPr algn="l"/>
            <a:r>
              <a:rPr lang="uk-UA" sz="3200" b="1" dirty="0" smtClean="0"/>
              <a:t>Інституту філології </a:t>
            </a:r>
          </a:p>
          <a:p>
            <a:pPr algn="l"/>
            <a:r>
              <a:rPr lang="uk-UA" sz="3200" b="1" dirty="0" smtClean="0"/>
              <a:t>КНУ імені Тараса Шевченка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74663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84176"/>
          </a:xfrm>
        </p:spPr>
        <p:txBody>
          <a:bodyPr>
            <a:normAutofit fontScale="90000"/>
          </a:bodyPr>
          <a:lstStyle/>
          <a:p>
            <a:pPr marL="64008" indent="0" algn="ctr"/>
            <a:r>
              <a:rPr lang="uk-UA" sz="4000" b="1" dirty="0">
                <a:solidFill>
                  <a:schemeClr val="accent1"/>
                </a:solidFill>
              </a:rPr>
              <a:t>Модель виловлювання думки в письмовому мовленні </a:t>
            </a:r>
            <a:r>
              <a:rPr lang="uk-UA" sz="4000" b="1" dirty="0" smtClean="0">
                <a:solidFill>
                  <a:schemeClr val="accent1"/>
                </a:solidFill>
              </a:rPr>
              <a:t>                           (</a:t>
            </a:r>
            <a:r>
              <a:rPr lang="en-US" sz="4000" b="1" dirty="0">
                <a:solidFill>
                  <a:schemeClr val="accent1"/>
                </a:solidFill>
              </a:rPr>
              <a:t>R. B. Kaplan)</a:t>
            </a:r>
            <a:endParaRPr lang="uk-UA" sz="4000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936644"/>
              </p:ext>
            </p:extLst>
          </p:nvPr>
        </p:nvGraphicFramePr>
        <p:xfrm>
          <a:off x="251518" y="2564904"/>
          <a:ext cx="8712970" cy="309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8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25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98727">
                <a:tc>
                  <a:txBody>
                    <a:bodyPr/>
                    <a:lstStyle/>
                    <a:p>
                      <a:pPr algn="ctr"/>
                      <a:r>
                        <a:rPr lang="uk-UA" sz="2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Англійська</a:t>
                      </a:r>
                      <a:endParaRPr lang="ru-RU" sz="23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Семітська</a:t>
                      </a:r>
                      <a:endParaRPr lang="ru-RU" sz="23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Східна</a:t>
                      </a:r>
                      <a:endParaRPr lang="ru-RU" sz="23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Романська</a:t>
                      </a:r>
                      <a:endParaRPr lang="ru-RU" sz="23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Російська</a:t>
                      </a:r>
                      <a:endParaRPr lang="ru-RU" sz="23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7617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1115616" y="3933056"/>
            <a:ext cx="0" cy="136815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267744" y="3939573"/>
            <a:ext cx="96125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2303748" y="3949130"/>
            <a:ext cx="889248" cy="18002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364824" y="4147368"/>
            <a:ext cx="858914" cy="16956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2303748" y="4327919"/>
            <a:ext cx="873115" cy="18002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329813" y="4508529"/>
            <a:ext cx="847050" cy="10860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2329813" y="4617132"/>
            <a:ext cx="847050" cy="26973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2364824" y="4886866"/>
            <a:ext cx="914400" cy="19831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Дуга 55"/>
          <p:cNvSpPr/>
          <p:nvPr/>
        </p:nvSpPr>
        <p:spPr>
          <a:xfrm>
            <a:off x="3851920" y="3826126"/>
            <a:ext cx="1296144" cy="1111915"/>
          </a:xfrm>
          <a:prstGeom prst="arc">
            <a:avLst>
              <a:gd name="adj1" fmla="val 16200000"/>
              <a:gd name="adj2" fmla="val 21256696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Дуга 56"/>
          <p:cNvSpPr/>
          <p:nvPr/>
        </p:nvSpPr>
        <p:spPr>
          <a:xfrm rot="3998742">
            <a:off x="3846325" y="3814029"/>
            <a:ext cx="1246583" cy="1414244"/>
          </a:xfrm>
          <a:prstGeom prst="arc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Дуга 57"/>
          <p:cNvSpPr/>
          <p:nvPr/>
        </p:nvSpPr>
        <p:spPr>
          <a:xfrm rot="10064761">
            <a:off x="3925271" y="3781069"/>
            <a:ext cx="1442832" cy="1311691"/>
          </a:xfrm>
          <a:prstGeom prst="arc">
            <a:avLst>
              <a:gd name="adj1" fmla="val 16200000"/>
              <a:gd name="adj2" fmla="val 21436463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Дуга 58"/>
          <p:cNvSpPr/>
          <p:nvPr/>
        </p:nvSpPr>
        <p:spPr>
          <a:xfrm rot="15700223">
            <a:off x="3924170" y="4055060"/>
            <a:ext cx="1090894" cy="1045722"/>
          </a:xfrm>
          <a:prstGeom prst="arc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Дуга 59"/>
          <p:cNvSpPr/>
          <p:nvPr/>
        </p:nvSpPr>
        <p:spPr>
          <a:xfrm>
            <a:off x="3851920" y="4042149"/>
            <a:ext cx="1076812" cy="895892"/>
          </a:xfrm>
          <a:prstGeom prst="arc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Дуга 60"/>
          <p:cNvSpPr/>
          <p:nvPr/>
        </p:nvSpPr>
        <p:spPr>
          <a:xfrm rot="5220404">
            <a:off x="4094774" y="4035994"/>
            <a:ext cx="852720" cy="807995"/>
          </a:xfrm>
          <a:prstGeom prst="arc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Дуга 61"/>
          <p:cNvSpPr/>
          <p:nvPr/>
        </p:nvSpPr>
        <p:spPr>
          <a:xfrm rot="10800000">
            <a:off x="4214960" y="4170954"/>
            <a:ext cx="815205" cy="673970"/>
          </a:xfrm>
          <a:prstGeom prst="arc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Дуга 62"/>
          <p:cNvSpPr/>
          <p:nvPr/>
        </p:nvSpPr>
        <p:spPr>
          <a:xfrm rot="15746664">
            <a:off x="4263759" y="4232598"/>
            <a:ext cx="524773" cy="597947"/>
          </a:xfrm>
          <a:prstGeom prst="arc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5" name="Прямая со стрелкой 64"/>
          <p:cNvCxnSpPr/>
          <p:nvPr/>
        </p:nvCxnSpPr>
        <p:spPr>
          <a:xfrm flipV="1">
            <a:off x="4339666" y="4217299"/>
            <a:ext cx="101319" cy="11062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>
            <a:off x="6012160" y="3826126"/>
            <a:ext cx="432048" cy="21602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6048164" y="4029225"/>
            <a:ext cx="5400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H="1">
            <a:off x="6444208" y="4024494"/>
            <a:ext cx="105655" cy="39343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>
            <a:off x="6012160" y="4359822"/>
            <a:ext cx="477053" cy="2573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6048164" y="4617132"/>
            <a:ext cx="540060" cy="26973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 flipH="1">
            <a:off x="6444208" y="4886866"/>
            <a:ext cx="105655" cy="41434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flipH="1">
            <a:off x="7956376" y="3826126"/>
            <a:ext cx="216025" cy="34482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7956376" y="4159277"/>
            <a:ext cx="432048" cy="258652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 flipH="1">
            <a:off x="7596336" y="4382083"/>
            <a:ext cx="792088" cy="555958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>
            <a:off x="7596336" y="4938041"/>
            <a:ext cx="1008112" cy="0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 стрелкой 119"/>
          <p:cNvCxnSpPr/>
          <p:nvPr/>
        </p:nvCxnSpPr>
        <p:spPr>
          <a:xfrm flipH="1">
            <a:off x="8208404" y="4938041"/>
            <a:ext cx="360040" cy="35268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3880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96144"/>
          </a:xfrm>
        </p:spPr>
        <p:txBody>
          <a:bodyPr>
            <a:normAutofit/>
          </a:bodyPr>
          <a:lstStyle/>
          <a:p>
            <a:pPr algn="ctr"/>
            <a:r>
              <a:rPr lang="uk-UA" sz="3800" b="1" dirty="0" smtClean="0"/>
              <a:t>Жорсткість структури англомовного есе</a:t>
            </a:r>
            <a:endParaRPr lang="ru-RU" sz="38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501893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64008" indent="0" algn="ctr">
              <a:buNone/>
            </a:pPr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На рівні абзацу:</a:t>
            </a:r>
          </a:p>
          <a:p>
            <a:r>
              <a:rPr lang="en-US" sz="2900" b="1" dirty="0"/>
              <a:t>topic </a:t>
            </a:r>
            <a:r>
              <a:rPr lang="en-US" sz="2900" b="1" dirty="0" smtClean="0"/>
              <a:t>sentence</a:t>
            </a:r>
            <a:r>
              <a:rPr lang="uk-UA" sz="2900" b="1" dirty="0" smtClean="0"/>
              <a:t> </a:t>
            </a:r>
            <a:r>
              <a:rPr lang="uk-UA" sz="2900" dirty="0" smtClean="0"/>
              <a:t>– тема </a:t>
            </a:r>
            <a:r>
              <a:rPr lang="uk-UA" sz="2900" dirty="0"/>
              <a:t>та </a:t>
            </a:r>
            <a:r>
              <a:rPr lang="uk-UA" sz="2900" dirty="0" smtClean="0"/>
              <a:t>головна думка абзацу, </a:t>
            </a:r>
          </a:p>
          <a:p>
            <a:r>
              <a:rPr lang="en-US" sz="2900" b="1" dirty="0" smtClean="0"/>
              <a:t>supporting statements</a:t>
            </a:r>
            <a:r>
              <a:rPr lang="uk-UA" sz="2900" b="1" dirty="0" smtClean="0"/>
              <a:t> </a:t>
            </a:r>
            <a:r>
              <a:rPr lang="uk-UA" sz="2900" dirty="0" smtClean="0"/>
              <a:t>– аргументи й ілюстрації, </a:t>
            </a:r>
          </a:p>
          <a:p>
            <a:r>
              <a:rPr lang="en-US" sz="2900" b="1" dirty="0" smtClean="0"/>
              <a:t>concluding sentence</a:t>
            </a:r>
            <a:r>
              <a:rPr lang="uk-UA" sz="2900" b="1" dirty="0" smtClean="0"/>
              <a:t> </a:t>
            </a:r>
            <a:r>
              <a:rPr lang="uk-UA" sz="2900" dirty="0" smtClean="0"/>
              <a:t>–</a:t>
            </a:r>
            <a:r>
              <a:rPr lang="en-US" sz="2900" dirty="0" smtClean="0"/>
              <a:t> </a:t>
            </a:r>
            <a:r>
              <a:rPr lang="uk-UA" sz="2900" dirty="0" smtClean="0"/>
              <a:t>підсумок  і зв’язок </a:t>
            </a:r>
            <a:r>
              <a:rPr lang="uk-UA" sz="2900" dirty="0"/>
              <a:t>з наступним </a:t>
            </a:r>
            <a:r>
              <a:rPr lang="uk-UA" sz="2900" dirty="0" smtClean="0"/>
              <a:t>абзацом.</a:t>
            </a:r>
            <a:endParaRPr lang="ru-RU" sz="29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501893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64008" indent="0" algn="ctr">
              <a:buNone/>
            </a:pPr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На рівні тексту:</a:t>
            </a:r>
          </a:p>
          <a:p>
            <a:r>
              <a:rPr lang="en-US" sz="2800" b="1" dirty="0"/>
              <a:t>introductory paragraph</a:t>
            </a:r>
            <a:r>
              <a:rPr lang="uk-UA" sz="2800" b="1" dirty="0"/>
              <a:t> </a:t>
            </a:r>
            <a:r>
              <a:rPr lang="uk-UA" sz="2800" dirty="0"/>
              <a:t>– вступ</a:t>
            </a:r>
            <a:r>
              <a:rPr lang="uk-UA" sz="2800" dirty="0" smtClean="0"/>
              <a:t>,</a:t>
            </a:r>
          </a:p>
          <a:p>
            <a:r>
              <a:rPr lang="en-US" sz="2800" b="1" dirty="0" smtClean="0"/>
              <a:t>body</a:t>
            </a:r>
            <a:r>
              <a:rPr lang="uk-UA" sz="2800" dirty="0" smtClean="0"/>
              <a:t> </a:t>
            </a:r>
            <a:r>
              <a:rPr lang="uk-UA" sz="2800" dirty="0"/>
              <a:t>– основна частина, </a:t>
            </a:r>
            <a:endParaRPr lang="uk-UA" sz="2800" dirty="0" smtClean="0"/>
          </a:p>
          <a:p>
            <a:r>
              <a:rPr lang="en-US" sz="2800" b="1" dirty="0" smtClean="0"/>
              <a:t>conclusion</a:t>
            </a:r>
            <a:r>
              <a:rPr lang="uk-UA" sz="2800" dirty="0" smtClean="0"/>
              <a:t> </a:t>
            </a:r>
            <a:r>
              <a:rPr lang="uk-UA" sz="2800" dirty="0"/>
              <a:t>– </a:t>
            </a:r>
            <a:r>
              <a:rPr lang="uk-UA" sz="2800" dirty="0" smtClean="0"/>
              <a:t>висновки,</a:t>
            </a:r>
          </a:p>
          <a:p>
            <a:r>
              <a:rPr lang="en-US" sz="2800" b="1" dirty="0"/>
              <a:t>l</a:t>
            </a:r>
            <a:r>
              <a:rPr lang="en-US" sz="2800" b="1" dirty="0" smtClean="0"/>
              <a:t>ink-words</a:t>
            </a:r>
            <a:r>
              <a:rPr lang="en-US" sz="2800" dirty="0" smtClean="0"/>
              <a:t> – </a:t>
            </a:r>
            <a:r>
              <a:rPr lang="uk-UA" sz="2800" dirty="0" smtClean="0"/>
              <a:t>відповідні слова-зв’язки</a:t>
            </a:r>
            <a:r>
              <a:rPr lang="ru-RU" sz="2800" dirty="0" smtClean="0"/>
              <a:t>,</a:t>
            </a:r>
            <a:endParaRPr lang="uk-UA" sz="2800" dirty="0" smtClean="0"/>
          </a:p>
          <a:p>
            <a:r>
              <a:rPr lang="uk-UA" sz="2800" dirty="0"/>
              <a:t>р</a:t>
            </a:r>
            <a:r>
              <a:rPr lang="uk-UA" sz="2800" dirty="0" smtClean="0"/>
              <a:t>екомендації щодо </a:t>
            </a:r>
            <a:r>
              <a:rPr lang="uk-UA" sz="2800" b="1" dirty="0" smtClean="0"/>
              <a:t>кількості абзаців і речень </a:t>
            </a:r>
            <a:r>
              <a:rPr lang="uk-UA" sz="2800" dirty="0" smtClean="0"/>
              <a:t>у них                              (3-7-7-3; 3-5-5-5-3).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288709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440160"/>
          </a:xfrm>
        </p:spPr>
        <p:txBody>
          <a:bodyPr>
            <a:normAutofit/>
          </a:bodyPr>
          <a:lstStyle/>
          <a:p>
            <a:pPr algn="ctr"/>
            <a:r>
              <a:rPr lang="uk-UA" sz="3800" b="1" dirty="0" smtClean="0"/>
              <a:t>Різновиди англомовного академічного есе</a:t>
            </a:r>
            <a:endParaRPr lang="ru-RU" sz="3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5472608" cy="51860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dirty="0"/>
              <a:t>есе-опис людей, </a:t>
            </a:r>
            <a:endParaRPr lang="uk-UA" dirty="0" smtClean="0"/>
          </a:p>
          <a:p>
            <a:r>
              <a:rPr lang="uk-UA" dirty="0" smtClean="0"/>
              <a:t>есе-розповідь</a:t>
            </a:r>
            <a:r>
              <a:rPr lang="uk-UA" dirty="0"/>
              <a:t>, </a:t>
            </a:r>
            <a:endParaRPr lang="uk-UA" dirty="0" smtClean="0"/>
          </a:p>
          <a:p>
            <a:r>
              <a:rPr lang="uk-UA" dirty="0" smtClean="0"/>
              <a:t>есе-класифікація</a:t>
            </a:r>
            <a:r>
              <a:rPr lang="uk-UA" dirty="0"/>
              <a:t>, </a:t>
            </a:r>
            <a:endParaRPr lang="uk-UA" dirty="0" smtClean="0"/>
          </a:p>
          <a:p>
            <a:r>
              <a:rPr lang="uk-UA" dirty="0" smtClean="0"/>
              <a:t>есе-порівняння </a:t>
            </a:r>
            <a:r>
              <a:rPr lang="uk-UA" dirty="0"/>
              <a:t>та контрастування, </a:t>
            </a:r>
            <a:endParaRPr lang="uk-UA" dirty="0" smtClean="0"/>
          </a:p>
          <a:p>
            <a:r>
              <a:rPr lang="uk-UA" dirty="0" smtClean="0"/>
              <a:t>есе-причина </a:t>
            </a:r>
            <a:r>
              <a:rPr lang="uk-UA" dirty="0"/>
              <a:t>та насідок</a:t>
            </a:r>
            <a:r>
              <a:rPr lang="uk-UA" dirty="0" smtClean="0"/>
              <a:t>,</a:t>
            </a:r>
          </a:p>
          <a:p>
            <a:r>
              <a:rPr lang="uk-UA" dirty="0" smtClean="0"/>
              <a:t>есе-визначення</a:t>
            </a:r>
            <a:r>
              <a:rPr lang="uk-UA" dirty="0"/>
              <a:t>, </a:t>
            </a:r>
            <a:endParaRPr lang="uk-UA" dirty="0" smtClean="0"/>
          </a:p>
          <a:p>
            <a:r>
              <a:rPr lang="uk-UA" dirty="0" smtClean="0"/>
              <a:t>есе-опис </a:t>
            </a:r>
            <a:r>
              <a:rPr lang="uk-UA" dirty="0"/>
              <a:t>процесів, </a:t>
            </a:r>
            <a:endParaRPr lang="uk-UA" dirty="0" smtClean="0"/>
          </a:p>
          <a:p>
            <a:r>
              <a:rPr lang="uk-UA" dirty="0" smtClean="0"/>
              <a:t>есе-переконання .</a:t>
            </a:r>
            <a:endParaRPr lang="ru-RU" dirty="0"/>
          </a:p>
        </p:txBody>
      </p:sp>
      <p:pic>
        <p:nvPicPr>
          <p:cNvPr id="4098" name="Picture 2" descr="&amp;Fcy;&amp;ocy;&amp;tcy;&amp;ocy; - &amp;Pcy;&amp;icy;&amp;scy;&amp;acy;&amp;tcy;&amp;icy; &amp;Acy;&amp;kcy;&amp;acy;&amp;dcy;&amp;iecy;&amp;mcy;&amp;iukcy;&amp;chcy;&amp;ncy;&amp;ocy;. &amp;Acy;&amp;ncy;&amp;gcy;&amp;lcy;&amp;iukcy;&amp;jcy;&amp;scy;&amp;softcy;&amp;kcy;&amp;acy; &amp;mcy;&amp;ocy;&amp;v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44824"/>
            <a:ext cx="2795756" cy="396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3393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276872"/>
            <a:ext cx="8062912" cy="1470025"/>
          </a:xfrm>
          <a:effectLst>
            <a:glow rad="228600">
              <a:schemeClr val="accent1">
                <a:satMod val="175000"/>
                <a:alpha val="40000"/>
              </a:schemeClr>
            </a:glow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dirty="0" smtClean="0"/>
              <a:t>Есе в методиці навчання української мови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085184"/>
            <a:ext cx="8062912" cy="6982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699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pPr algn="ctr"/>
            <a:r>
              <a:rPr lang="uk-UA" sz="3800" b="1" dirty="0" smtClean="0"/>
              <a:t>1. Концепція О. </a:t>
            </a:r>
            <a:r>
              <a:rPr lang="uk-UA" sz="3800" b="1" dirty="0" err="1" smtClean="0"/>
              <a:t>Глазової</a:t>
            </a:r>
            <a:r>
              <a:rPr lang="uk-UA" sz="3800" b="1" dirty="0" smtClean="0"/>
              <a:t> (2010</a:t>
            </a:r>
            <a:r>
              <a:rPr lang="uk-UA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805264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Ґрунтується на літературознавчому розумінні </a:t>
            </a:r>
            <a:r>
              <a:rPr lang="uk-UA" dirty="0"/>
              <a:t>жанру (з наголосом на його вільній композиції, підкресленій суб’єктивності, філософічності, парадоксальності</a:t>
            </a:r>
            <a:r>
              <a:rPr lang="uk-UA" dirty="0" smtClean="0"/>
              <a:t>).</a:t>
            </a:r>
          </a:p>
          <a:p>
            <a:endParaRPr lang="uk-UA" dirty="0"/>
          </a:p>
          <a:p>
            <a:endParaRPr lang="uk-UA" dirty="0" smtClean="0"/>
          </a:p>
          <a:p>
            <a:pPr marL="64008" indent="0" algn="ctr">
              <a:buNone/>
            </a:pPr>
            <a:r>
              <a:rPr lang="uk-UA" b="1" dirty="0" smtClean="0"/>
              <a:t>Есе</a:t>
            </a:r>
            <a:r>
              <a:rPr lang="uk-UA" dirty="0" smtClean="0"/>
              <a:t>, </a:t>
            </a:r>
            <a:r>
              <a:rPr lang="uk-UA" dirty="0"/>
              <a:t>як виразно особистісний текст, побудований на асоціаціях та позначений яскравою образністю, </a:t>
            </a:r>
            <a:r>
              <a:rPr lang="uk-UA" b="1" dirty="0"/>
              <a:t>постає альтернативою традиційному регламентованому шкільному твору</a:t>
            </a:r>
            <a:r>
              <a:rPr lang="uk-UA" dirty="0"/>
              <a:t>. 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720887" y="321297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8884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0917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80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64008" indent="0">
              <a:buNone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О.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Глазова</a:t>
            </a:r>
            <a:r>
              <a:rPr lang="uk-UA" i="1" dirty="0" smtClean="0"/>
              <a:t>: «Так </a:t>
            </a:r>
            <a:r>
              <a:rPr lang="uk-UA" i="1" dirty="0"/>
              <a:t>і чуємо адресовані авторам програм і підручників нарікання словесників</a:t>
            </a:r>
            <a:r>
              <a:rPr lang="uk-UA" i="1" dirty="0" smtClean="0"/>
              <a:t>:</a:t>
            </a:r>
          </a:p>
          <a:p>
            <a:pPr marL="64008" indent="0">
              <a:buNone/>
            </a:pPr>
            <a:r>
              <a:rPr lang="uk-UA" i="1" dirty="0" smtClean="0"/>
              <a:t>«</a:t>
            </a:r>
            <a:r>
              <a:rPr lang="uk-UA" i="1" dirty="0"/>
              <a:t>Ну скільки можна: вступ-виклад-висновки-теза-аргумент-і-знову-таки – висновки? Та чи ви в Інтернет не виходите? Чи сучасної літератури не читаєте? Чи, нарешті, з молоддю не спілкуєтесь?» </a:t>
            </a:r>
            <a:endParaRPr lang="ru-RU" i="1" dirty="0"/>
          </a:p>
          <a:p>
            <a:pPr marL="64008" indent="0">
              <a:buNone/>
            </a:pPr>
            <a:r>
              <a:rPr lang="uk-UA" i="1" dirty="0"/>
              <a:t>Певно, «</a:t>
            </a:r>
            <a:r>
              <a:rPr lang="uk-UA" i="1" dirty="0" err="1"/>
              <a:t>творову</a:t>
            </a:r>
            <a:r>
              <a:rPr lang="uk-UA" i="1" dirty="0"/>
              <a:t>» форму викладу учнями думок пора замінити на більш сучасну, таку, що відповідає життєвим темпоритмам та справедливому бажанню молоді мислити неупереджено й висловлюватися </a:t>
            </a:r>
            <a:r>
              <a:rPr lang="uk-UA" i="1" dirty="0" smtClean="0"/>
              <a:t>чесно». </a:t>
            </a:r>
            <a:endParaRPr lang="ru-RU" i="1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7236296" y="58509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5461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549894"/>
          </a:xfrm>
        </p:spPr>
        <p:txBody>
          <a:bodyPr>
            <a:noAutofit/>
          </a:bodyPr>
          <a:lstStyle/>
          <a:p>
            <a:pPr algn="ctr"/>
            <a:r>
              <a:rPr lang="uk-UA" sz="3400" b="1" dirty="0" smtClean="0"/>
              <a:t>Есе в оновлених програмах з української мови для загальноосвітніх навчальних закладів</a:t>
            </a:r>
            <a:endParaRPr lang="ru-RU" sz="3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2808"/>
            <a:ext cx="6912768" cy="4786552"/>
          </a:xfrm>
        </p:spPr>
        <p:txBody>
          <a:bodyPr>
            <a:normAutofit fontScale="85000" lnSpcReduction="10000"/>
          </a:bodyPr>
          <a:lstStyle/>
          <a:p>
            <a:r>
              <a:rPr lang="uk-UA" sz="3400" b="1" dirty="0" smtClean="0"/>
              <a:t>3-4 класи</a:t>
            </a:r>
            <a:r>
              <a:rPr lang="uk-UA" sz="3400" dirty="0" smtClean="0"/>
              <a:t>: </a:t>
            </a:r>
            <a:r>
              <a:rPr lang="uk-UA" sz="3400" dirty="0"/>
              <a:t>есе </a:t>
            </a:r>
            <a:r>
              <a:rPr lang="uk-UA" sz="3400" dirty="0" smtClean="0"/>
              <a:t>– </a:t>
            </a:r>
            <a:r>
              <a:rPr lang="uk-UA" sz="3400" dirty="0"/>
              <a:t>розмірковування у довільній формі на будь-яку знайому </a:t>
            </a:r>
            <a:r>
              <a:rPr lang="uk-UA" sz="3400" dirty="0" smtClean="0"/>
              <a:t>тему, не </a:t>
            </a:r>
            <a:r>
              <a:rPr lang="uk-UA" sz="3400" dirty="0"/>
              <a:t>претендує на завершеність</a:t>
            </a:r>
            <a:r>
              <a:rPr lang="uk-UA" sz="3400" dirty="0" smtClean="0"/>
              <a:t>. Учень усно </a:t>
            </a:r>
            <a:r>
              <a:rPr lang="uk-UA" sz="3400" i="1" dirty="0" smtClean="0"/>
              <a:t>складає</a:t>
            </a:r>
            <a:r>
              <a:rPr lang="uk-UA" sz="3400" dirty="0" smtClean="0"/>
              <a:t> есе (</a:t>
            </a:r>
            <a:r>
              <a:rPr lang="uk-UA" sz="3400" dirty="0"/>
              <a:t>під керівництвом учителя</a:t>
            </a:r>
            <a:r>
              <a:rPr lang="uk-UA" sz="3400" dirty="0" smtClean="0"/>
              <a:t>).</a:t>
            </a:r>
          </a:p>
          <a:p>
            <a:r>
              <a:rPr lang="uk-UA" sz="3400" b="1" dirty="0" smtClean="0"/>
              <a:t>5-9 класи</a:t>
            </a:r>
            <a:r>
              <a:rPr lang="uk-UA" sz="3400" dirty="0" smtClean="0"/>
              <a:t>: </a:t>
            </a:r>
            <a:r>
              <a:rPr lang="uk-UA" sz="3400" dirty="0"/>
              <a:t>есе на теми патріотизму, успіху, природи, духовних цінностей, </a:t>
            </a:r>
            <a:r>
              <a:rPr lang="uk-UA" sz="3400" dirty="0" smtClean="0"/>
              <a:t>щастя.</a:t>
            </a:r>
          </a:p>
          <a:p>
            <a:r>
              <a:rPr lang="uk-UA" sz="3400" b="1" dirty="0" smtClean="0"/>
              <a:t>10-11 класи</a:t>
            </a:r>
            <a:r>
              <a:rPr lang="uk-UA" sz="3400" dirty="0" smtClean="0"/>
              <a:t>:    </a:t>
            </a:r>
            <a:r>
              <a:rPr lang="uk-UA" sz="7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492896"/>
            <a:ext cx="2071514" cy="3113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0295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104072" cy="59436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367664"/>
            <a:ext cx="3178720" cy="63737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uk-UA" sz="2600" dirty="0" smtClean="0"/>
              <a:t>Курс </a:t>
            </a:r>
          </a:p>
          <a:p>
            <a:pPr algn="ctr"/>
            <a:r>
              <a:rPr lang="uk-UA" sz="2600" dirty="0" smtClean="0"/>
              <a:t>Л. Коваленко </a:t>
            </a:r>
            <a:r>
              <a:rPr lang="uk-UA" sz="2600" b="1" dirty="0" smtClean="0"/>
              <a:t>«Есе </a:t>
            </a:r>
            <a:r>
              <a:rPr lang="uk-UA" sz="2600" b="1" dirty="0"/>
              <a:t>як ефективний вид навчальної роботи на уроках української мови та </a:t>
            </a:r>
            <a:r>
              <a:rPr lang="uk-UA" sz="2600" b="1" dirty="0" smtClean="0"/>
              <a:t>літератури»</a:t>
            </a:r>
            <a:r>
              <a:rPr lang="uk-UA" sz="2600" dirty="0" smtClean="0"/>
              <a:t> </a:t>
            </a:r>
            <a:r>
              <a:rPr lang="uk-UA" sz="2600" dirty="0"/>
              <a:t>для слухачів Інституту післядипломної педагогічної освіти Київського університету імені Бориса </a:t>
            </a:r>
            <a:r>
              <a:rPr lang="uk-UA" sz="2600" dirty="0" smtClean="0"/>
              <a:t>Грінченка.</a:t>
            </a:r>
            <a:endParaRPr lang="ru-RU" sz="2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851920" y="404664"/>
            <a:ext cx="5075418" cy="619268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64008" indent="0" algn="ctr">
              <a:buNone/>
            </a:pPr>
            <a:r>
              <a:rPr lang="uk-UA" i="1" dirty="0"/>
              <a:t>“Есе може бути написане про що завгодно і як завгодно, головна вимога – виразити своє “Я”, свої думки, почуття, ставлення до світу. Есе дає учневі простір для викладу думок, не обмежує композиційними, змістовими чи стилістичними </a:t>
            </a:r>
            <a:r>
              <a:rPr lang="uk-UA" i="1" dirty="0" smtClean="0"/>
              <a:t>рамками.”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7665589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 smtClean="0"/>
              <a:t>2. Лінгводидактична концепція англомовного есе в методиці навчання української мови 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792" y="1882808"/>
            <a:ext cx="5987008" cy="48585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uk-UA" sz="2900" dirty="0" smtClean="0"/>
              <a:t>Есе: </a:t>
            </a:r>
            <a:r>
              <a:rPr lang="uk-UA" sz="2900" b="1" dirty="0" smtClean="0"/>
              <a:t>аргументативне</a:t>
            </a:r>
            <a:r>
              <a:rPr lang="uk-UA" sz="2900" dirty="0" smtClean="0"/>
              <a:t> </a:t>
            </a:r>
            <a:r>
              <a:rPr lang="uk-UA" sz="2900" b="1" dirty="0" smtClean="0">
                <a:latin typeface="Times New Roman"/>
                <a:cs typeface="Times New Roman"/>
              </a:rPr>
              <a:t>≠ </a:t>
            </a:r>
            <a:r>
              <a:rPr lang="uk-UA" sz="2900" b="1" dirty="0" smtClean="0"/>
              <a:t>вільне</a:t>
            </a:r>
            <a:r>
              <a:rPr lang="uk-UA" sz="2900" dirty="0" smtClean="0"/>
              <a:t>.</a:t>
            </a:r>
          </a:p>
          <a:p>
            <a:r>
              <a:rPr lang="uk-UA" sz="2900" dirty="0" smtClean="0"/>
              <a:t>Власне висловлення на ЗНО – це аргументативне есе (</a:t>
            </a:r>
            <a:r>
              <a:rPr lang="uk-UA" sz="2900" b="1" dirty="0" smtClean="0"/>
              <a:t>теза, аргументи, приклади, висновки</a:t>
            </a:r>
            <a:r>
              <a:rPr lang="uk-UA" sz="2900" dirty="0" smtClean="0"/>
              <a:t>).</a:t>
            </a:r>
          </a:p>
          <a:p>
            <a:r>
              <a:rPr lang="uk-UA" sz="2900" dirty="0" smtClean="0"/>
              <a:t>«…</a:t>
            </a:r>
            <a:r>
              <a:rPr lang="uk-UA" sz="2900" dirty="0"/>
              <a:t>у творі формату ЗНО немає нічого складного. Твоя мета – </a:t>
            </a:r>
            <a:r>
              <a:rPr lang="uk-UA" sz="2900" b="1" dirty="0"/>
              <a:t>написати його за тою структурою, якої від тебе вимагають</a:t>
            </a:r>
            <a:r>
              <a:rPr lang="uk-UA" sz="2900" dirty="0"/>
              <a:t>, і при цьому послідовно викласти свої думки на </a:t>
            </a:r>
            <a:r>
              <a:rPr lang="uk-UA" sz="2900" dirty="0" smtClean="0"/>
              <a:t>папері».</a:t>
            </a:r>
            <a:endParaRPr lang="ru-RU" sz="2900" dirty="0"/>
          </a:p>
        </p:txBody>
      </p:sp>
      <p:pic>
        <p:nvPicPr>
          <p:cNvPr id="3076" name="Picture 4" descr="http://img.yakaboo.ua/media/catalog/product/cache/1/image/234c7c011ba026e66d29567e1be1d1f7/1/1/11_17_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4904"/>
            <a:ext cx="244065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444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45719" cy="59436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367664"/>
            <a:ext cx="3024336" cy="5943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2955841" cy="367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38860099"/>
              </p:ext>
            </p:extLst>
          </p:nvPr>
        </p:nvGraphicFramePr>
        <p:xfrm>
          <a:off x="3275856" y="188640"/>
          <a:ext cx="5651500" cy="5988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7835940" y="62688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5458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Есе в навчанні мови</a:t>
            </a:r>
            <a:endParaRPr lang="ru-RU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8432634"/>
              </p:ext>
            </p:extLst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500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8435280" cy="1399032"/>
          </a:xfrm>
        </p:spPr>
        <p:txBody>
          <a:bodyPr>
            <a:noAutofit/>
          </a:bodyPr>
          <a:lstStyle/>
          <a:p>
            <a:pPr algn="ctr"/>
            <a:r>
              <a:rPr lang="uk-UA" sz="3800" b="1" dirty="0" smtClean="0"/>
              <a:t>Інтернаціоналізація методики навчання мов</a:t>
            </a:r>
            <a:endParaRPr lang="ru-RU" sz="3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764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64008" indent="0" algn="ctr">
              <a:buNone/>
            </a:pPr>
            <a:r>
              <a:rPr lang="uk-UA" dirty="0"/>
              <a:t>С</a:t>
            </a:r>
            <a:r>
              <a:rPr lang="uk-UA" dirty="0" smtClean="0"/>
              <a:t>учасні </a:t>
            </a:r>
            <a:r>
              <a:rPr lang="uk-UA" dirty="0"/>
              <a:t>глобалізаційні тенденції (українські випускники вступають до європейських закладів вищої освіти, інтенсифікується система навчання студентів за обміном) умотивовують звернення до західної моделі академічного есе в методиці навчання української мови як рідної.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66593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96144"/>
          </a:xfrm>
        </p:spPr>
        <p:txBody>
          <a:bodyPr>
            <a:normAutofit/>
          </a:bodyPr>
          <a:lstStyle/>
          <a:p>
            <a:pPr algn="ctr"/>
            <a:r>
              <a:rPr lang="uk-UA" sz="3800" b="1" dirty="0">
                <a:effectLst/>
              </a:rPr>
              <a:t>Есе у вітчизняній методиці викладання у вищій школі </a:t>
            </a:r>
            <a:endParaRPr lang="ru-RU" sz="3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722437"/>
            <a:ext cx="3816424" cy="501893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uk-UA" b="1" dirty="0" smtClean="0"/>
          </a:p>
          <a:p>
            <a:r>
              <a:rPr lang="uk-UA" b="1" dirty="0" smtClean="0"/>
              <a:t>Есе </a:t>
            </a:r>
            <a:r>
              <a:rPr lang="uk-UA" b="1" dirty="0"/>
              <a:t>як асоціативний, метафоричний, підкреслено суб’єктивний текст </a:t>
            </a:r>
            <a:r>
              <a:rPr lang="uk-UA" dirty="0"/>
              <a:t>(у системі професійної підготовки </a:t>
            </a:r>
            <a:r>
              <a:rPr lang="uk-UA" dirty="0" smtClean="0"/>
              <a:t>журналістів)         (</a:t>
            </a:r>
            <a:r>
              <a:rPr lang="uk-UA" i="1" dirty="0"/>
              <a:t>М. </a:t>
            </a:r>
            <a:r>
              <a:rPr lang="uk-UA" i="1" dirty="0" err="1"/>
              <a:t>Балаклицький</a:t>
            </a:r>
            <a:r>
              <a:rPr lang="uk-UA" dirty="0"/>
              <a:t>).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11960" y="1722437"/>
            <a:ext cx="4474840" cy="501893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b="1" dirty="0"/>
              <a:t>Чітко структуроване есе</a:t>
            </a:r>
            <a:r>
              <a:rPr lang="uk-UA" dirty="0"/>
              <a:t>, у якому на основі реферованих джерел та власних міркувань обґрунтовано доводиться певна точка зору (у навчанні студентів різних спеціальностей як форма контролю та самостійної роботи) (</a:t>
            </a:r>
            <a:r>
              <a:rPr lang="uk-UA" i="1" dirty="0"/>
              <a:t>К. </a:t>
            </a:r>
            <a:r>
              <a:rPr lang="uk-UA" i="1" dirty="0" err="1"/>
              <a:t>Шендеровський</a:t>
            </a:r>
            <a:r>
              <a:rPr lang="uk-UA" dirty="0"/>
              <a:t>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093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40160"/>
          </a:xfrm>
        </p:spPr>
        <p:txBody>
          <a:bodyPr>
            <a:normAutofit/>
          </a:bodyPr>
          <a:lstStyle/>
          <a:p>
            <a:pPr algn="ctr"/>
            <a:r>
              <a:rPr lang="uk-UA" sz="3800" b="1" dirty="0" smtClean="0"/>
              <a:t>Два типи есе (в історії зарубіжної літератури)</a:t>
            </a:r>
            <a:endParaRPr lang="ru-RU" sz="38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556792"/>
            <a:ext cx="4032448" cy="518457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smtClean="0"/>
              <a:t>informal</a:t>
            </a:r>
            <a:r>
              <a:rPr lang="uk-UA" sz="3200" dirty="0"/>
              <a:t>, </a:t>
            </a:r>
            <a:r>
              <a:rPr lang="en-US" sz="3200" dirty="0"/>
              <a:t>familiar</a:t>
            </a:r>
            <a:r>
              <a:rPr lang="uk-UA" sz="3200" dirty="0"/>
              <a:t> (неформальне, особистісне, </a:t>
            </a:r>
            <a:r>
              <a:rPr lang="uk-UA" sz="3200" dirty="0" smtClean="0"/>
              <a:t>інтимне</a:t>
            </a:r>
            <a:r>
              <a:rPr lang="uk-UA" sz="3200" dirty="0"/>
              <a:t> </a:t>
            </a:r>
            <a:r>
              <a:rPr lang="uk-UA" sz="3200" dirty="0" smtClean="0"/>
              <a:t>– есе в традиціях                 </a:t>
            </a:r>
            <a:r>
              <a:rPr lang="uk-UA" sz="3200" b="1" dirty="0" smtClean="0"/>
              <a:t>М. Монтеня</a:t>
            </a:r>
            <a:r>
              <a:rPr lang="uk-UA" sz="3200" dirty="0" smtClean="0"/>
              <a:t>)</a:t>
            </a:r>
          </a:p>
          <a:p>
            <a:pPr algn="ctr"/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04048" y="1556792"/>
            <a:ext cx="3888432" cy="518457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smtClean="0"/>
              <a:t>formal</a:t>
            </a:r>
            <a:r>
              <a:rPr lang="uk-UA" sz="3200" dirty="0" smtClean="0"/>
              <a:t> </a:t>
            </a:r>
            <a:r>
              <a:rPr lang="uk-UA" sz="3200" dirty="0"/>
              <a:t>(формальне, офіційне, </a:t>
            </a:r>
            <a:r>
              <a:rPr lang="uk-UA" sz="3200" dirty="0" smtClean="0"/>
              <a:t>серйозне – есе в традиціях              </a:t>
            </a:r>
            <a:r>
              <a:rPr lang="uk-UA" sz="3200" b="1" dirty="0" smtClean="0"/>
              <a:t>Ф. Бекона</a:t>
            </a:r>
            <a:r>
              <a:rPr lang="uk-UA" sz="3200" dirty="0" smtClean="0"/>
              <a:t>)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26171"/>
            <a:ext cx="1472952" cy="220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379" y="4626171"/>
            <a:ext cx="1656184" cy="220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0528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492896"/>
            <a:ext cx="8062912" cy="1470025"/>
          </a:xfrm>
          <a:effectLst>
            <a:glow rad="228600">
              <a:schemeClr val="accent1">
                <a:satMod val="175000"/>
                <a:alpha val="40000"/>
              </a:schemeClr>
            </a:glow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dirty="0" smtClean="0"/>
              <a:t>Есе в навчанні української мови як іноземної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539552" y="5157192"/>
            <a:ext cx="806291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914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>
                <a:effectLst/>
              </a:rPr>
              <a:t>Письмове мовлення в системі підготовки іноземних фахівців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946923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Навчальна сфера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946923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Інші сфери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8880"/>
            <a:ext cx="2246052" cy="3186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kcy;&amp;ucy;&amp;rcy;&amp;scy;&amp;ocy;&amp;vcy;&amp;acy; &amp;rcy;&amp;ocy;&amp;bcy;&amp;ocy;&amp;tcy;&amp;acy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98" y="2570564"/>
            <a:ext cx="250507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dcy;&amp;icy;&amp;pcy;&amp;lcy;&amp;ocy;&amp;mcy;&amp;ncy;&amp;acy; &amp;rcy;&amp;ocy;&amp;bcy;&amp;ocy;&amp;tcy;&amp;acy; &amp;tcy;&amp;icy;&amp;tcy;&amp;ucy;&amp;lcy;&amp;kcy;&amp;acy;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68960"/>
            <a:ext cx="23717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zcy;&amp;vcy;&amp;iukcy;&amp;tcy; &amp;pcy;&amp;rcy;&amp;ocy; &amp;pcy;&amp;rcy;&amp;ocy;&amp;khcy;&amp;ocy;&amp;dcy;&amp;zhcy;&amp;iecy;&amp;ncy;&amp;ncy;&amp;yacy; &amp;pcy;&amp;rcy;&amp;acy;&amp;kcy;&amp;tcy;&amp;icy;&amp;kcy;&amp;icy;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036" y="3470186"/>
            <a:ext cx="2641167" cy="19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zcy;&amp;acy;&amp;yacy;&amp;vcy;&amp;acy; &amp;pcy;&amp;rcy;&amp;ocy; &amp;dcy;&amp;ocy;&amp;scy;&amp;tcy;&amp;rcy;&amp;ocy;&amp;kcy;&amp;ocy;&amp;vcy;&amp;iecy; &amp;scy;&amp;kcy;&amp;lcy;&amp;acy;&amp;dcy;&amp;acy;&amp;ncy;&amp;ncy;&amp;yacy; &amp;scy;&amp;iecy;&amp;scy;&amp;iukcy;&amp;yicy;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560" y="4530657"/>
            <a:ext cx="2618645" cy="190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878" y="2348880"/>
            <a:ext cx="1977231" cy="3230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&amp;Pcy;&amp;ocy;&amp;vcy;’&amp;yacy;&amp;zcy;&amp;acy;&amp;ncy;&amp;iecy; &amp;zcy;&amp;ocy;&amp;bcy;&amp;rcy;&amp;acy;&amp;zhcy;&amp;iecy;&amp;ncy;&amp;ncy;&amp;yacy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6431">
            <a:off x="4801171" y="2591823"/>
            <a:ext cx="3469482" cy="114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zcy;&amp;acy;&amp;yacy;&amp;vcy;&amp;acy; &amp;dcy;&amp;ocy; &amp;pcy;&amp;ocy;&amp;lcy;&amp;iukcy;&amp;tscy;&amp;iukcy;&amp;yicy; &amp;pcy;&amp;rcy;&amp;ocy; &amp;kcy;&amp;rcy;&amp;acy;&amp;dcy;&amp;iukcy;&amp;zhcy;&amp;kcy;&amp;ucy; &amp;ucy;&amp;kcy;&amp;rcy;&amp;acy;&amp;yicy;&amp;ncy;&amp;scy;&amp;softcy;&amp;kcy;&amp;ocy;&amp;yucy; &amp;mcy;&amp;ocy;&amp;vcy;&amp;ocy;&amp;yucy;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050" y="3786030"/>
            <a:ext cx="1826368" cy="264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lcy;&amp;icy;&amp;scy;&amp;tcy; &amp;dcy;&amp;iukcy;&amp;lcy;&amp;ocy;&amp;vcy;&amp;ocy;&amp;mcy;&amp;ucy; &amp;pcy;&amp;acy;&amp;rcy;&amp;tcy;&amp;ncy;&amp;iecy;&amp;rcy;&amp;ucy;&quot;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7828">
            <a:off x="5034966" y="4495840"/>
            <a:ext cx="3596433" cy="158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30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 smtClean="0"/>
              <a:t>Значимість письмового мовлення в навчанні УМІ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/>
              <a:t>Кількість конкретних письмових жанрів, </a:t>
            </a:r>
            <a:r>
              <a:rPr lang="uk-UA" sz="3200" b="1" dirty="0"/>
              <a:t>знання яких є необхідним для успішного навчання й комфортного проживання в </a:t>
            </a:r>
            <a:r>
              <a:rPr lang="uk-UA" sz="3200" b="1" dirty="0" smtClean="0"/>
              <a:t>Україні.</a:t>
            </a:r>
          </a:p>
          <a:p>
            <a:endParaRPr lang="uk-UA" sz="3200" b="1" dirty="0" smtClean="0"/>
          </a:p>
          <a:p>
            <a:pPr algn="ctr"/>
            <a:r>
              <a:rPr lang="uk-UA" sz="3200" b="1" dirty="0" smtClean="0"/>
              <a:t>Інтеграційна роль, </a:t>
            </a:r>
            <a:r>
              <a:rPr lang="uk-UA" sz="3200" b="1" dirty="0"/>
              <a:t>оскільки в процесі письма поєднуються всі види мовленнєвої діяльності 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11390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1775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5112568" cy="60486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64008" indent="0">
              <a:buNone/>
            </a:pPr>
            <a:r>
              <a:rPr lang="uk-UA" b="1" dirty="0" err="1" smtClean="0">
                <a:solidFill>
                  <a:srgbClr val="00B050"/>
                </a:solidFill>
              </a:rPr>
              <a:t>О.Тарнопольський</a:t>
            </a:r>
            <a:r>
              <a:rPr lang="uk-UA" b="1" dirty="0" smtClean="0">
                <a:solidFill>
                  <a:srgbClr val="00B050"/>
                </a:solidFill>
              </a:rPr>
              <a:t>, </a:t>
            </a:r>
            <a:r>
              <a:rPr lang="uk-UA" b="1" dirty="0" err="1" smtClean="0">
                <a:solidFill>
                  <a:srgbClr val="00B050"/>
                </a:solidFill>
              </a:rPr>
              <a:t>С.Кожушко</a:t>
            </a:r>
            <a:r>
              <a:rPr lang="uk-UA" b="1" dirty="0" smtClean="0">
                <a:solidFill>
                  <a:srgbClr val="00B050"/>
                </a:solidFill>
              </a:rPr>
              <a:t>: </a:t>
            </a:r>
            <a:r>
              <a:rPr lang="uk-UA" i="1" dirty="0" smtClean="0">
                <a:solidFill>
                  <a:schemeClr val="bg1"/>
                </a:solidFill>
              </a:rPr>
              <a:t>“…</a:t>
            </a:r>
            <a:r>
              <a:rPr lang="uk-UA" i="1" dirty="0">
                <a:solidFill>
                  <a:schemeClr val="bg1"/>
                </a:solidFill>
              </a:rPr>
              <a:t>письмо може розглядатися як </a:t>
            </a:r>
            <a:r>
              <a:rPr lang="uk-UA" b="1" i="1" dirty="0">
                <a:solidFill>
                  <a:schemeClr val="bg1"/>
                </a:solidFill>
              </a:rPr>
              <a:t>центральний вид мовленнєвої діяльності</a:t>
            </a:r>
            <a:r>
              <a:rPr lang="uk-UA" i="1" dirty="0">
                <a:solidFill>
                  <a:schemeClr val="bg1"/>
                </a:solidFill>
              </a:rPr>
              <a:t>, оскільки він у рівній мірі залежить від усіх інших, у рівній мірі концентрує їх усіх у собі, а </a:t>
            </a:r>
            <a:r>
              <a:rPr lang="uk-UA" b="1" i="1" dirty="0">
                <a:solidFill>
                  <a:schemeClr val="bg1"/>
                </a:solidFill>
              </a:rPr>
              <a:t>написаний текст може вважатися продуктом усіх чотирьох видів мовленнєвої діяльності</a:t>
            </a:r>
            <a:r>
              <a:rPr lang="uk-UA" dirty="0" smtClean="0">
                <a:solidFill>
                  <a:schemeClr val="bg1"/>
                </a:solidFill>
              </a:rPr>
              <a:t>”.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Tcy;&amp;acy;&amp;rcy;&amp;ncy;&amp;ocy;&amp;pcy;&amp;ocy;&amp;lcy;&amp;softcy;&amp;scy;&amp;softcy;&amp;kcy;&amp;icy;&amp;jcy;, &amp;Kcy;&amp;ocy;&amp;zhcy;&amp;ucy;&amp;shcy;&amp;kcy;&amp;ocy; &amp;Mcy;&amp;iecy;&amp;tcy;&amp;ocy;&amp;dcy;&amp;icy;&amp;kcy;&amp;acy; &amp;ncy;&amp;acy;&amp;vcy;&amp;chcy;&amp;acy;&amp;ncy;&amp;ncy;&amp;yacy; &amp;scy;&amp;tcy;&amp;ucy;&amp;dcy;&amp;iecy;&amp;ncy;&amp;tcy;&amp;iukcy;&amp;vcy; &amp;vcy;&amp;icy;&amp;shchcy;&amp;icy;&amp;khcy; &amp;ncy;&amp;acy;&amp;vcy;&amp;chcy;&amp;acy;&amp;lcy;&amp;softcy;&amp;ncy;&amp;icy;&amp;khcy; &amp;zcy;&amp;acy;&amp;kcy;&amp;lcy;&amp;acy;&amp;dcy;&amp;iukcy;&amp;vcy; &amp;pcy;&amp;icy;&amp;scy;&amp;softcy;&amp;mcy;&amp;acy; &amp;acy;&amp;ncy;&amp;gcy;&amp;lcy;&amp;iukcy;&amp;jcy;&amp;scy;&amp;softcy;&amp;kcy;&amp;ocy;&amp;yucy; &amp;mcy;&amp;ocy;&amp;vcy;&amp;ocy;&amp;yucy;.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68760"/>
            <a:ext cx="3529714" cy="451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7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68152"/>
          </a:xfrm>
        </p:spPr>
        <p:txBody>
          <a:bodyPr>
            <a:noAutofit/>
          </a:bodyPr>
          <a:lstStyle/>
          <a:p>
            <a:pPr algn="ctr"/>
            <a:r>
              <a:rPr lang="uk-UA" sz="3400" b="1" dirty="0" smtClean="0"/>
              <a:t>Напрямки дослідження проблеми</a:t>
            </a:r>
            <a:r>
              <a:rPr lang="en-US" sz="3400" b="1" dirty="0" smtClean="0"/>
              <a:t> </a:t>
            </a:r>
            <a:r>
              <a:rPr lang="uk-UA" sz="3400" b="1" dirty="0" smtClean="0"/>
              <a:t>навчання письмового мовлення в курсі УМІ</a:t>
            </a:r>
            <a:endParaRPr lang="ru-RU" sz="3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4752528"/>
          </a:xfrm>
        </p:spPr>
        <p:txBody>
          <a:bodyPr>
            <a:noAutofit/>
          </a:bodyPr>
          <a:lstStyle/>
          <a:p>
            <a:r>
              <a:rPr lang="uk-UA" sz="2800" dirty="0" smtClean="0"/>
              <a:t>Роль </a:t>
            </a:r>
            <a:r>
              <a:rPr lang="uk-UA" sz="2800" dirty="0"/>
              <a:t>письма у </a:t>
            </a:r>
            <a:r>
              <a:rPr lang="uk-UA" sz="2800" b="1" dirty="0"/>
              <a:t>взаємопов’язаному навчанні видів мовленнєвої діяльності </a:t>
            </a:r>
            <a:r>
              <a:rPr lang="uk-UA" sz="2800" dirty="0" smtClean="0"/>
              <a:t>– </a:t>
            </a:r>
            <a:r>
              <a:rPr lang="uk-UA" sz="2800" i="1" dirty="0" smtClean="0"/>
              <a:t>О. Чабан.</a:t>
            </a:r>
          </a:p>
          <a:p>
            <a:r>
              <a:rPr lang="uk-UA" sz="2800" dirty="0" smtClean="0"/>
              <a:t>Формування </a:t>
            </a:r>
            <a:r>
              <a:rPr lang="uk-UA" sz="2800" dirty="0"/>
              <a:t>й розвиток навичок </a:t>
            </a:r>
            <a:r>
              <a:rPr lang="uk-UA" sz="2800" b="1" dirty="0"/>
              <a:t>письмового наукового мовлення </a:t>
            </a:r>
            <a:r>
              <a:rPr lang="uk-UA" sz="2800" dirty="0" smtClean="0"/>
              <a:t>(</a:t>
            </a:r>
            <a:r>
              <a:rPr lang="uk-UA" sz="2800" i="1" dirty="0" smtClean="0"/>
              <a:t>С. </a:t>
            </a:r>
            <a:r>
              <a:rPr lang="uk-UA" sz="2800" i="1" dirty="0" err="1" smtClean="0"/>
              <a:t>Дерба</a:t>
            </a:r>
            <a:r>
              <a:rPr lang="uk-UA" sz="2800" i="1" dirty="0" smtClean="0"/>
              <a:t>, Л. Богиня</a:t>
            </a:r>
            <a:r>
              <a:rPr lang="uk-UA" sz="2800" dirty="0" smtClean="0"/>
              <a:t>). </a:t>
            </a:r>
          </a:p>
          <a:p>
            <a:r>
              <a:rPr lang="uk-UA" sz="2800" dirty="0"/>
              <a:t>Ф</a:t>
            </a:r>
            <a:r>
              <a:rPr lang="uk-UA" sz="2800" dirty="0" smtClean="0"/>
              <a:t>ормування </a:t>
            </a:r>
            <a:r>
              <a:rPr lang="uk-UA" sz="2800" dirty="0"/>
              <a:t>компетентності в</a:t>
            </a:r>
            <a:r>
              <a:rPr lang="uk-UA" sz="2800" b="1" dirty="0"/>
              <a:t> техніці письма </a:t>
            </a:r>
            <a:r>
              <a:rPr lang="uk-UA" sz="2800" dirty="0"/>
              <a:t>(</a:t>
            </a:r>
            <a:r>
              <a:rPr lang="uk-UA" sz="2800" i="1" dirty="0" smtClean="0"/>
              <a:t>І. Зозуля, О. Новак, О. </a:t>
            </a:r>
            <a:r>
              <a:rPr lang="uk-UA" sz="2800" i="1" dirty="0" err="1" smtClean="0"/>
              <a:t>Присяжна</a:t>
            </a:r>
            <a:r>
              <a:rPr lang="uk-UA" sz="2800" dirty="0" smtClean="0"/>
              <a:t>).</a:t>
            </a:r>
          </a:p>
          <a:p>
            <a:r>
              <a:rPr lang="uk-UA" sz="2800" dirty="0"/>
              <a:t>Н</a:t>
            </a:r>
            <a:r>
              <a:rPr lang="uk-UA" sz="2800" dirty="0" smtClean="0"/>
              <a:t>авчання</a:t>
            </a:r>
            <a:r>
              <a:rPr lang="uk-UA" sz="2800" b="1" dirty="0" smtClean="0"/>
              <a:t> </a:t>
            </a:r>
            <a:r>
              <a:rPr lang="uk-UA" sz="2800" b="1" dirty="0"/>
              <a:t>практичного </a:t>
            </a:r>
            <a:r>
              <a:rPr lang="uk-UA" sz="2800" b="1" dirty="0" smtClean="0"/>
              <a:t>письма                         </a:t>
            </a:r>
            <a:r>
              <a:rPr lang="uk-UA" sz="2800" dirty="0" smtClean="0"/>
              <a:t>(</a:t>
            </a:r>
            <a:r>
              <a:rPr lang="uk-UA" sz="2800" i="1" dirty="0" smtClean="0"/>
              <a:t>Н. </a:t>
            </a:r>
            <a:r>
              <a:rPr lang="uk-UA" sz="2800" i="1" dirty="0" err="1" smtClean="0"/>
              <a:t>Станкевич</a:t>
            </a:r>
            <a:r>
              <a:rPr lang="uk-UA" sz="2800" dirty="0" smtClean="0"/>
              <a:t>). </a:t>
            </a:r>
          </a:p>
          <a:p>
            <a:r>
              <a:rPr lang="uk-UA" sz="2800" dirty="0" smtClean="0"/>
              <a:t>Організація роботи з </a:t>
            </a:r>
            <a:r>
              <a:rPr lang="uk-UA" sz="2800" b="1" dirty="0" smtClean="0"/>
              <a:t>написання твору            </a:t>
            </a:r>
            <a:r>
              <a:rPr lang="uk-UA" sz="2800" dirty="0" smtClean="0"/>
              <a:t>(</a:t>
            </a:r>
            <a:r>
              <a:rPr lang="uk-UA" sz="2800" i="1" dirty="0" smtClean="0"/>
              <a:t>Н. </a:t>
            </a:r>
            <a:r>
              <a:rPr lang="uk-UA" sz="2800" i="1" dirty="0" err="1" smtClean="0"/>
              <a:t>Станкевич</a:t>
            </a:r>
            <a:r>
              <a:rPr lang="uk-UA" sz="2800" dirty="0" smtClean="0"/>
              <a:t>).</a:t>
            </a:r>
          </a:p>
          <a:p>
            <a:r>
              <a:rPr lang="uk-UA" sz="2800" b="1" dirty="0" smtClean="0"/>
              <a:t>Есе</a:t>
            </a:r>
            <a:r>
              <a:rPr lang="uk-UA" sz="2800" dirty="0" smtClean="0"/>
              <a:t> в навчанні УМІ (</a:t>
            </a:r>
            <a:r>
              <a:rPr lang="uk-UA" sz="2800" i="1" dirty="0" smtClean="0"/>
              <a:t>Г. Швець</a:t>
            </a:r>
            <a:r>
              <a:rPr lang="uk-UA" sz="2800" dirty="0" smtClean="0"/>
              <a:t>).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6962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51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192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Який </a:t>
            </a:r>
            <a:r>
              <a:rPr lang="uk-UA" sz="3200" dirty="0"/>
              <a:t>із підходів до есе як форми письмової роботи більш доречний у </a:t>
            </a:r>
            <a:r>
              <a:rPr lang="uk-UA" sz="3200" dirty="0" smtClean="0"/>
              <a:t>викладанні УМІ? </a:t>
            </a:r>
          </a:p>
          <a:p>
            <a:r>
              <a:rPr lang="uk-UA" sz="3200" dirty="0" smtClean="0"/>
              <a:t>Формальне </a:t>
            </a:r>
            <a:r>
              <a:rPr lang="uk-UA" sz="3200" dirty="0"/>
              <a:t>чи неформальне есе потрібно навчати створювати інокомунікантів? </a:t>
            </a:r>
            <a:endParaRPr lang="uk-UA" sz="3200" dirty="0" smtClean="0"/>
          </a:p>
          <a:p>
            <a:endParaRPr lang="uk-UA" dirty="0"/>
          </a:p>
          <a:p>
            <a:pPr marL="64008" indent="0" algn="ctr">
              <a:buNone/>
            </a:pPr>
            <a:endParaRPr lang="uk-UA" dirty="0" smtClean="0"/>
          </a:p>
          <a:p>
            <a:pPr marL="64008" indent="0" algn="ctr">
              <a:buNone/>
            </a:pPr>
            <a:r>
              <a:rPr lang="uk-UA" sz="3200" b="1" dirty="0" smtClean="0"/>
              <a:t>Обидва </a:t>
            </a:r>
            <a:r>
              <a:rPr lang="uk-UA" sz="3200" b="1" dirty="0"/>
              <a:t>підходи знаходять своє застосування у практиці навчання української </a:t>
            </a:r>
            <a:r>
              <a:rPr lang="uk-UA" sz="3200" b="1" dirty="0" smtClean="0"/>
              <a:t>мови </a:t>
            </a:r>
            <a:r>
              <a:rPr lang="uk-UA" sz="3200" b="1" dirty="0"/>
              <a:t>як іноземної. </a:t>
            </a:r>
            <a:endParaRPr lang="ru-RU" sz="3200" b="1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467290" y="364113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4641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uk-UA" sz="3800" b="1" dirty="0" smtClean="0"/>
              <a:t>1. Термінологічний аспект</a:t>
            </a:r>
            <a:endParaRPr lang="ru-RU" sz="3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60640"/>
          </a:xfrm>
        </p:spPr>
        <p:txBody>
          <a:bodyPr>
            <a:normAutofit/>
          </a:bodyPr>
          <a:lstStyle/>
          <a:p>
            <a:r>
              <a:rPr lang="uk-UA" dirty="0" smtClean="0"/>
              <a:t>Іноземні студенти зазвичай мають досвід вивчення англійської мови і, відповідно, певне </a:t>
            </a:r>
            <a:r>
              <a:rPr lang="uk-UA" b="1" dirty="0"/>
              <a:t>уявлення про есе як форму академічного </a:t>
            </a:r>
            <a:r>
              <a:rPr lang="uk-UA" b="1" dirty="0" smtClean="0"/>
              <a:t>письма</a:t>
            </a:r>
            <a:r>
              <a:rPr lang="uk-UA" dirty="0" smtClean="0"/>
              <a:t>.</a:t>
            </a:r>
          </a:p>
          <a:p>
            <a:endParaRPr lang="uk-UA" dirty="0" smtClean="0"/>
          </a:p>
          <a:p>
            <a:pPr algn="ctr"/>
            <a:endParaRPr lang="uk-UA" dirty="0" smtClean="0"/>
          </a:p>
          <a:p>
            <a:pPr marL="64008" indent="0" algn="ctr">
              <a:buNone/>
            </a:pPr>
            <a:r>
              <a:rPr lang="uk-UA" dirty="0" smtClean="0"/>
              <a:t>Наголошуємо </a:t>
            </a:r>
            <a:r>
              <a:rPr lang="uk-UA" dirty="0"/>
              <a:t>на </a:t>
            </a:r>
            <a:r>
              <a:rPr lang="uk-UA" b="1" dirty="0"/>
              <a:t>різноманітті зразків жанру</a:t>
            </a:r>
            <a:r>
              <a:rPr lang="uk-UA" dirty="0"/>
              <a:t> й </a:t>
            </a:r>
            <a:r>
              <a:rPr lang="uk-UA" dirty="0" smtClean="0"/>
              <a:t>підкреслюємо </a:t>
            </a:r>
            <a:r>
              <a:rPr lang="uk-UA" b="1" dirty="0"/>
              <a:t>важливість двох центральних видів есе </a:t>
            </a:r>
            <a:r>
              <a:rPr lang="uk-UA" dirty="0"/>
              <a:t>(формального й неформального) для розвитку навичок письмового </a:t>
            </a:r>
            <a:r>
              <a:rPr lang="uk-UA" dirty="0" smtClean="0"/>
              <a:t>мовлення.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252407" y="292494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3350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8229600" cy="7885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3509426"/>
              </p:ext>
            </p:extLst>
          </p:nvPr>
        </p:nvGraphicFramePr>
        <p:xfrm>
          <a:off x="395536" y="476672"/>
          <a:ext cx="8424936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595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uk-UA" sz="3800" b="1" dirty="0" smtClean="0"/>
              <a:t>2. Аргументативне есе</a:t>
            </a:r>
            <a:endParaRPr lang="ru-RU" sz="3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980728"/>
            <a:ext cx="9252520" cy="5688632"/>
          </a:xfrm>
        </p:spPr>
        <p:txBody>
          <a:bodyPr>
            <a:noAutofit/>
          </a:bodyPr>
          <a:lstStyle/>
          <a:p>
            <a:r>
              <a:rPr lang="uk-UA" sz="2900" dirty="0" smtClean="0"/>
              <a:t>Готує студентів до</a:t>
            </a:r>
            <a:r>
              <a:rPr lang="uk-UA" sz="2900" b="1" dirty="0" smtClean="0"/>
              <a:t> </a:t>
            </a:r>
            <a:r>
              <a:rPr lang="uk-UA" sz="2900" b="1" dirty="0"/>
              <a:t>ефективної участі</a:t>
            </a:r>
            <a:r>
              <a:rPr lang="uk-UA" sz="2900" dirty="0"/>
              <a:t> </a:t>
            </a:r>
            <a:r>
              <a:rPr lang="uk-UA" sz="2900" b="1" dirty="0" smtClean="0"/>
              <a:t>у практичних </a:t>
            </a:r>
            <a:r>
              <a:rPr lang="uk-UA" sz="2900" b="1" dirty="0"/>
              <a:t>і семінарських </a:t>
            </a:r>
            <a:r>
              <a:rPr lang="uk-UA" sz="2900" b="1" dirty="0" smtClean="0"/>
              <a:t>заняттях та для написання </a:t>
            </a:r>
            <a:r>
              <a:rPr lang="uk-UA" sz="2900" b="1" dirty="0"/>
              <a:t>доповідей, курсових і</a:t>
            </a:r>
            <a:r>
              <a:rPr lang="uk-UA" sz="2900" b="1" dirty="0" smtClean="0"/>
              <a:t> </a:t>
            </a:r>
            <a:r>
              <a:rPr lang="uk-UA" sz="2900" b="1" dirty="0"/>
              <a:t>дипломних </a:t>
            </a:r>
            <a:r>
              <a:rPr lang="uk-UA" sz="2900" b="1" dirty="0" smtClean="0"/>
              <a:t>робіт</a:t>
            </a:r>
            <a:r>
              <a:rPr lang="uk-UA" sz="2900" dirty="0" smtClean="0"/>
              <a:t>.</a:t>
            </a:r>
          </a:p>
          <a:p>
            <a:r>
              <a:rPr lang="uk-UA" sz="2900" dirty="0" smtClean="0"/>
              <a:t>Спрямоване </a:t>
            </a:r>
            <a:r>
              <a:rPr lang="uk-UA" sz="2900" dirty="0"/>
              <a:t>на формування </a:t>
            </a:r>
            <a:r>
              <a:rPr lang="uk-UA" sz="2900" b="1" dirty="0"/>
              <a:t>вмінь доводити власні твердження</a:t>
            </a:r>
            <a:r>
              <a:rPr lang="uk-UA" sz="2900" dirty="0"/>
              <a:t>, логічно, із використанням необхідних засобів зв’язку </a:t>
            </a:r>
            <a:r>
              <a:rPr lang="uk-UA" sz="2900" b="1" dirty="0"/>
              <a:t>викладати </a:t>
            </a:r>
            <a:r>
              <a:rPr lang="uk-UA" sz="2900" b="1" dirty="0" smtClean="0"/>
              <a:t>думки</a:t>
            </a:r>
            <a:r>
              <a:rPr lang="uk-UA" sz="2900" dirty="0"/>
              <a:t>, </a:t>
            </a:r>
            <a:r>
              <a:rPr lang="uk-UA" sz="2900" b="1" dirty="0"/>
              <a:t>оформлювати вступ і висновок </a:t>
            </a:r>
            <a:r>
              <a:rPr lang="uk-UA" sz="2900" dirty="0" smtClean="0"/>
              <a:t>твору,</a:t>
            </a:r>
            <a:r>
              <a:rPr lang="ru-RU" sz="2900" dirty="0" smtClean="0"/>
              <a:t> </a:t>
            </a:r>
            <a:r>
              <a:rPr lang="uk-UA" sz="2900" dirty="0" smtClean="0"/>
              <a:t>доповіді, статті тощо.</a:t>
            </a:r>
          </a:p>
          <a:p>
            <a:pPr marL="64008" indent="0" algn="ctr">
              <a:buNone/>
            </a:pPr>
            <a:r>
              <a:rPr lang="uk-UA" sz="2900" dirty="0" err="1">
                <a:solidFill>
                  <a:schemeClr val="bg1"/>
                </a:solidFill>
              </a:rPr>
              <a:t>Саніна</a:t>
            </a:r>
            <a:r>
              <a:rPr lang="uk-UA" sz="2900" dirty="0">
                <a:solidFill>
                  <a:schemeClr val="bg1"/>
                </a:solidFill>
              </a:rPr>
              <a:t> Л. П., Копилова О. В., </a:t>
            </a:r>
            <a:r>
              <a:rPr lang="uk-UA" sz="2900" dirty="0" err="1">
                <a:solidFill>
                  <a:schemeClr val="bg1"/>
                </a:solidFill>
              </a:rPr>
              <a:t>Тростинська</a:t>
            </a:r>
            <a:r>
              <a:rPr lang="uk-UA" sz="2900" dirty="0">
                <a:solidFill>
                  <a:schemeClr val="bg1"/>
                </a:solidFill>
              </a:rPr>
              <a:t> О. М. Монолог-міркування в системі навчання іноземних студентів-нефілологів. </a:t>
            </a:r>
          </a:p>
        </p:txBody>
      </p:sp>
    </p:spTree>
    <p:extLst>
      <p:ext uri="{BB962C8B-B14F-4D97-AF65-F5344CB8AC3E}">
        <p14:creationId xmlns:p14="http://schemas.microsoft.com/office/powerpoint/2010/main" val="30581991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3. Лінгводидактичний потенціал неформального есе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754000"/>
          </a:xfrm>
        </p:spPr>
        <p:txBody>
          <a:bodyPr>
            <a:normAutofit lnSpcReduction="10000"/>
          </a:bodyPr>
          <a:lstStyle/>
          <a:p>
            <a:r>
              <a:rPr lang="uk-UA" b="1" dirty="0" smtClean="0"/>
              <a:t>Підвищення </a:t>
            </a:r>
            <a:r>
              <a:rPr lang="uk-UA" b="1" dirty="0"/>
              <a:t>мотивації </a:t>
            </a:r>
            <a:r>
              <a:rPr lang="uk-UA" dirty="0"/>
              <a:t>студентів і </a:t>
            </a:r>
            <a:r>
              <a:rPr lang="uk-UA" b="1" dirty="0"/>
              <a:t>формування позитивної атмосфери </a:t>
            </a:r>
            <a:r>
              <a:rPr lang="uk-UA" dirty="0"/>
              <a:t>довіри та </a:t>
            </a:r>
            <a:r>
              <a:rPr lang="uk-UA" dirty="0" smtClean="0"/>
              <a:t>співтворчості.</a:t>
            </a:r>
          </a:p>
          <a:p>
            <a:r>
              <a:rPr lang="uk-UA" b="1" dirty="0" smtClean="0"/>
              <a:t>Перехід </a:t>
            </a:r>
            <a:r>
              <a:rPr lang="uk-UA" b="1" dirty="0"/>
              <a:t>нового мовного матеріалу в активне використання відбувається швидше і надійніше</a:t>
            </a:r>
            <a:r>
              <a:rPr lang="uk-UA" dirty="0"/>
              <a:t>, порівняно з іншими типами письмових вправ, оскільки студенти </a:t>
            </a:r>
            <a:r>
              <a:rPr lang="uk-UA" dirty="0" smtClean="0"/>
              <a:t>в </a:t>
            </a:r>
            <a:r>
              <a:rPr lang="uk-UA" dirty="0"/>
              <a:t>умовах креативного завдання діють сміливіше і </a:t>
            </a:r>
            <a:r>
              <a:rPr lang="uk-UA" dirty="0" smtClean="0"/>
              <a:t>розкутіше</a:t>
            </a:r>
            <a:r>
              <a:rPr lang="uk-UA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30442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/>
              <a:t>4. Есе в навчанні </a:t>
            </a:r>
            <a:r>
              <a:rPr lang="uk-UA" sz="3600" b="1" dirty="0" smtClean="0"/>
              <a:t>іноземних студентів-гуманітаріїв</a:t>
            </a:r>
            <a:endParaRPr lang="ru-RU" sz="36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8943199"/>
              </p:ext>
            </p:extLst>
          </p:nvPr>
        </p:nvGraphicFramePr>
        <p:xfrm>
          <a:off x="467544" y="1956945"/>
          <a:ext cx="8229600" cy="4553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99518">
                <a:tc>
                  <a:txBody>
                    <a:bodyPr/>
                    <a:lstStyle/>
                    <a:p>
                      <a:pPr algn="ctr"/>
                      <a:r>
                        <a:rPr lang="uk-UA" sz="3200" cap="all" dirty="0" smtClean="0"/>
                        <a:t>Професійна</a:t>
                      </a:r>
                      <a:r>
                        <a:rPr lang="uk-UA" sz="3200" cap="all" baseline="0" dirty="0" smtClean="0"/>
                        <a:t> </a:t>
                      </a:r>
                      <a:r>
                        <a:rPr lang="uk-UA" sz="3200" cap="all" dirty="0" smtClean="0"/>
                        <a:t>компетентність фахівця-гуманітарія </a:t>
                      </a:r>
                      <a:endParaRPr lang="ru-RU" sz="3200" cap="al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9518">
                <a:tc>
                  <a:txBody>
                    <a:bodyPr/>
                    <a:lstStyle/>
                    <a:p>
                      <a:pPr algn="ctr"/>
                      <a:r>
                        <a:rPr lang="uk-UA" sz="3200" b="1" cap="all" baseline="0" dirty="0" smtClean="0"/>
                        <a:t>Здатність адекватно розуміти , перетворювати і створювати тексти</a:t>
                      </a:r>
                      <a:endParaRPr lang="ru-RU" sz="3200" cap="all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95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200" b="1" dirty="0" smtClean="0"/>
                        <a:t>Систематична робота з</a:t>
                      </a:r>
                      <a:r>
                        <a:rPr lang="uk-UA" sz="3200" b="1" baseline="0" dirty="0" smtClean="0"/>
                        <a:t> написання </a:t>
                      </a:r>
                      <a:r>
                        <a:rPr lang="uk-UA" sz="3200" b="1" dirty="0" smtClean="0"/>
                        <a:t>есе </a:t>
                      </a:r>
                      <a:r>
                        <a:rPr lang="uk-UA" sz="3200" dirty="0" smtClean="0"/>
                        <a:t>сприяє формуванню цієї здатності.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Стрелка вниз 6"/>
          <p:cNvSpPr/>
          <p:nvPr/>
        </p:nvSpPr>
        <p:spPr>
          <a:xfrm>
            <a:off x="4403227" y="3022036"/>
            <a:ext cx="4583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427984" y="4485731"/>
            <a:ext cx="4583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6109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800" b="1" dirty="0"/>
              <a:t>Класифікація есе </a:t>
            </a:r>
            <a:br>
              <a:rPr lang="uk-UA" sz="3800" b="1" dirty="0"/>
            </a:br>
            <a:r>
              <a:rPr lang="uk-UA" sz="3800" b="1" dirty="0"/>
              <a:t>в навчанні УМІ</a:t>
            </a:r>
            <a:endParaRPr lang="ru-RU" sz="3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858560"/>
          </a:xfrm>
        </p:spPr>
        <p:txBody>
          <a:bodyPr>
            <a:normAutofit fontScale="70000" lnSpcReduction="20000"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pPr marL="64008" indent="0" algn="ctr">
              <a:buNone/>
            </a:pPr>
            <a:endParaRPr lang="uk-UA" dirty="0" smtClean="0"/>
          </a:p>
          <a:p>
            <a:pPr marL="64008" indent="0" algn="ctr">
              <a:buNone/>
            </a:pPr>
            <a:endParaRPr lang="uk-UA" dirty="0" smtClean="0"/>
          </a:p>
          <a:p>
            <a:pPr marL="64008" indent="0" algn="ctr">
              <a:buNone/>
            </a:pPr>
            <a:r>
              <a:rPr lang="uk-UA" sz="4000" dirty="0" smtClean="0"/>
              <a:t>У роботі </a:t>
            </a:r>
            <a:r>
              <a:rPr lang="uk-UA" sz="4000" dirty="0"/>
              <a:t>з іноземцями важлива не стільки визначеність </a:t>
            </a:r>
            <a:r>
              <a:rPr lang="uk-UA" sz="4000" dirty="0" smtClean="0"/>
              <a:t>форми есе, </a:t>
            </a:r>
            <a:r>
              <a:rPr lang="uk-UA" sz="4000" dirty="0"/>
              <a:t>скільки </a:t>
            </a:r>
            <a:r>
              <a:rPr lang="uk-UA" sz="4000" b="1" dirty="0"/>
              <a:t>заохочення до висловлення власної позиції, </a:t>
            </a:r>
            <a:r>
              <a:rPr lang="uk-UA" sz="4000" b="1" dirty="0" smtClean="0"/>
              <a:t>пошуку незвичних </a:t>
            </a:r>
            <a:r>
              <a:rPr lang="uk-UA" sz="4000" b="1" dirty="0"/>
              <a:t>ракурсів проблеми </a:t>
            </a:r>
            <a:r>
              <a:rPr lang="uk-UA" sz="4000" dirty="0"/>
              <a:t>(а отже, формулювання оригінальних тверджень), </a:t>
            </a:r>
            <a:r>
              <a:rPr lang="uk-UA" sz="4000" dirty="0" smtClean="0"/>
              <a:t>добору цікавих </a:t>
            </a:r>
            <a:r>
              <a:rPr lang="uk-UA" sz="4000" dirty="0"/>
              <a:t>мовних засобів.</a:t>
            </a:r>
            <a:endParaRPr lang="ru-RU" sz="4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486905"/>
              </p:ext>
            </p:extLst>
          </p:nvPr>
        </p:nvGraphicFramePr>
        <p:xfrm>
          <a:off x="899592" y="1844824"/>
          <a:ext cx="7416824" cy="1760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8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8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6864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/>
                        <a:t>формальні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/>
                        <a:t>неформальні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864">
                <a:tc>
                  <a:txBody>
                    <a:bodyPr/>
                    <a:lstStyle/>
                    <a:p>
                      <a:r>
                        <a:rPr lang="uk-UA" sz="3200" dirty="0" smtClean="0"/>
                        <a:t>аргументативне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864">
                <a:tc>
                  <a:txBody>
                    <a:bodyPr/>
                    <a:lstStyle/>
                    <a:p>
                      <a:r>
                        <a:rPr lang="uk-UA" sz="3200" dirty="0" smtClean="0"/>
                        <a:t>описове 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4402832" y="3717032"/>
            <a:ext cx="4846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9159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2132856"/>
            <a:ext cx="8062912" cy="1224136"/>
          </a:xfrm>
          <a:effectLst>
            <a:glow rad="228600">
              <a:schemeClr val="accent1">
                <a:satMod val="175000"/>
                <a:alpha val="40000"/>
              </a:schemeClr>
            </a:glow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dirty="0" smtClean="0"/>
              <a:t>Висновки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3933056"/>
            <a:ext cx="8062912" cy="6982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067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1.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348880"/>
            <a:ext cx="6995120" cy="23042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63500" indent="658813">
              <a:buNone/>
            </a:pPr>
            <a:r>
              <a:rPr lang="uk-UA" sz="3200" dirty="0" smtClean="0"/>
              <a:t>У західній лінгводидактичній традиції навчальне есе постає текстом жорсткої змістовно-структурної організації.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3683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2.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6792"/>
            <a:ext cx="8856984" cy="48965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3500" indent="658813">
              <a:buNone/>
            </a:pPr>
            <a:r>
              <a:rPr lang="uk-UA" sz="3200" dirty="0" smtClean="0"/>
              <a:t>У навчанні української мови в середній школі співіснують дві концепції: </a:t>
            </a:r>
          </a:p>
          <a:p>
            <a:r>
              <a:rPr lang="uk-UA" sz="3200" dirty="0" smtClean="0"/>
              <a:t>есе – виразно особистісний текст вільної композиції, протиставлений традиційному регламентованому твору,</a:t>
            </a:r>
          </a:p>
          <a:p>
            <a:r>
              <a:rPr lang="uk-UA" sz="3200" dirty="0" smtClean="0"/>
              <a:t>есе – суворо структурований твір, композиція якого підпорядкована  чітким вимогам.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38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3.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183422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200" dirty="0" smtClean="0"/>
              <a:t>У методиці навчання УМІ знаходять відображення обидва схарактеризовані підходи.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6660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4.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32743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3500" indent="658813">
              <a:buNone/>
            </a:pPr>
            <a:r>
              <a:rPr lang="uk-UA" sz="3200" dirty="0"/>
              <a:t>Формальне  і неформальне есе, як види творчого письма, слугують розвитку комунікативних умінь і навичок, підвищують інтерес до вивчення УМІ, розвивають віру у власні мовні здібності.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2538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12168"/>
          </a:xfrm>
        </p:spPr>
        <p:txBody>
          <a:bodyPr>
            <a:normAutofit/>
          </a:bodyPr>
          <a:lstStyle/>
          <a:p>
            <a:r>
              <a:rPr lang="uk-UA" b="1" dirty="0" smtClean="0"/>
              <a:t>5.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492896"/>
            <a:ext cx="8640960" cy="31683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3500" indent="658813">
              <a:buNone/>
            </a:pPr>
            <a:r>
              <a:rPr lang="uk-UA" sz="3200" dirty="0" smtClean="0"/>
              <a:t>Есе </a:t>
            </a:r>
            <a:r>
              <a:rPr lang="uk-UA" sz="3200" dirty="0"/>
              <a:t>повинно стати обов’язковим елементом у навчанні іноземних студентів гуманітарних спеціальностей, для яких особливо значимим є розвиток умінь текстотворення й </a:t>
            </a:r>
            <a:r>
              <a:rPr lang="uk-UA" sz="3200" dirty="0" err="1"/>
              <a:t>текстосприйняття</a:t>
            </a:r>
            <a:r>
              <a:rPr lang="uk-UA" sz="3200" dirty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3717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2"/>
            <a:ext cx="8229600" cy="1217291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/>
              <a:t>2. Есе як форма навчальної письмової роботи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832648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en-US" dirty="0" smtClean="0"/>
              <a:t>                                                                     </a:t>
            </a:r>
          </a:p>
          <a:p>
            <a:endParaRPr lang="en-US" dirty="0"/>
          </a:p>
          <a:p>
            <a:endParaRPr lang="en-US" dirty="0" smtClean="0"/>
          </a:p>
          <a:p>
            <a:pPr marL="64008" indent="0">
              <a:buNone/>
            </a:pPr>
            <a:r>
              <a:rPr lang="en-US" dirty="0" smtClean="0"/>
              <a:t>                                                                  </a:t>
            </a:r>
          </a:p>
          <a:p>
            <a:endParaRPr lang="en-US" dirty="0"/>
          </a:p>
          <a:p>
            <a:endParaRPr lang="en-US" dirty="0" smtClean="0"/>
          </a:p>
          <a:p>
            <a:endParaRPr lang="uk-UA" dirty="0" smtClean="0"/>
          </a:p>
          <a:p>
            <a:pPr marL="64008" indent="0">
              <a:buNone/>
            </a:pPr>
            <a:r>
              <a:rPr lang="en-US" dirty="0" smtClean="0"/>
              <a:t>  </a:t>
            </a:r>
            <a:r>
              <a:rPr lang="uk-UA" dirty="0" smtClean="0"/>
              <a:t>                                 </a:t>
            </a:r>
            <a:r>
              <a:rPr lang="uk-UA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</a:t>
            </a:r>
          </a:p>
          <a:p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618749"/>
              </p:ext>
            </p:extLst>
          </p:nvPr>
        </p:nvGraphicFramePr>
        <p:xfrm>
          <a:off x="179512" y="1340768"/>
          <a:ext cx="885698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139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dirty="0" smtClean="0"/>
              <a:t>Дякую за увагу!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67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408712"/>
          </a:xfrm>
        </p:spPr>
        <p:txBody>
          <a:bodyPr>
            <a:normAutofit lnSpcReduction="10000"/>
          </a:bodyPr>
          <a:lstStyle/>
          <a:p>
            <a:r>
              <a:rPr lang="uk-UA" b="1" i="1" dirty="0" smtClean="0">
                <a:solidFill>
                  <a:schemeClr val="accent1"/>
                </a:solidFill>
              </a:rPr>
              <a:t>Мета доповіді </a:t>
            </a:r>
            <a:r>
              <a:rPr lang="uk-UA" b="1" dirty="0" smtClean="0"/>
              <a:t>– визначити місце есе в </a:t>
            </a:r>
            <a:r>
              <a:rPr lang="uk-UA" b="1" dirty="0"/>
              <a:t>навчанні </a:t>
            </a:r>
            <a:r>
              <a:rPr lang="uk-UA" b="1" dirty="0" smtClean="0"/>
              <a:t>української мови (як рідної та як іноземної). </a:t>
            </a:r>
            <a:endParaRPr lang="uk-UA" b="1" dirty="0"/>
          </a:p>
          <a:p>
            <a:pPr marL="1076325" indent="-354013"/>
            <a:r>
              <a:rPr lang="uk-UA" b="1" i="1" dirty="0">
                <a:solidFill>
                  <a:schemeClr val="accent1"/>
                </a:solidFill>
              </a:rPr>
              <a:t>Завдання</a:t>
            </a:r>
            <a:r>
              <a:rPr lang="uk-UA" b="1" dirty="0"/>
              <a:t>: </a:t>
            </a:r>
            <a:endParaRPr lang="uk-UA" b="1" dirty="0" smtClean="0"/>
          </a:p>
          <a:p>
            <a:pPr marL="578358" indent="-514350">
              <a:buFont typeface="+mj-lt"/>
              <a:buAutoNum type="arabicPeriod"/>
            </a:pPr>
            <a:r>
              <a:rPr lang="uk-UA" dirty="0" smtClean="0"/>
              <a:t>схарактеризувати </a:t>
            </a:r>
            <a:r>
              <a:rPr lang="uk-UA" b="1" dirty="0" smtClean="0"/>
              <a:t>розуміння </a:t>
            </a:r>
            <a:r>
              <a:rPr lang="uk-UA" b="1" dirty="0"/>
              <a:t>есе </a:t>
            </a:r>
            <a:r>
              <a:rPr lang="uk-UA" dirty="0"/>
              <a:t>як </a:t>
            </a:r>
            <a:r>
              <a:rPr lang="uk-UA" dirty="0" smtClean="0"/>
              <a:t>навчальної письмової </a:t>
            </a:r>
            <a:r>
              <a:rPr lang="uk-UA" dirty="0"/>
              <a:t>роботи</a:t>
            </a:r>
            <a:r>
              <a:rPr lang="uk-UA" b="1" dirty="0"/>
              <a:t> в західній </a:t>
            </a:r>
            <a:r>
              <a:rPr lang="uk-UA" b="1" dirty="0" smtClean="0"/>
              <a:t>лінгводидактиці</a:t>
            </a:r>
            <a:r>
              <a:rPr lang="uk-UA" dirty="0" smtClean="0"/>
              <a:t>; </a:t>
            </a:r>
          </a:p>
          <a:p>
            <a:pPr marL="578358" indent="-514350">
              <a:buFont typeface="+mj-lt"/>
              <a:buAutoNum type="arabicPeriod"/>
            </a:pPr>
            <a:r>
              <a:rPr lang="uk-UA" dirty="0" smtClean="0"/>
              <a:t>прослідкувати еволюцію методичних підходів до </a:t>
            </a:r>
            <a:r>
              <a:rPr lang="uk-UA" b="1" dirty="0" smtClean="0"/>
              <a:t>есе в навчанні української мови в середній школі</a:t>
            </a:r>
            <a:r>
              <a:rPr lang="uk-UA" dirty="0" smtClean="0"/>
              <a:t>; </a:t>
            </a:r>
          </a:p>
          <a:p>
            <a:pPr marL="578358" indent="-514350">
              <a:buFont typeface="+mj-lt"/>
              <a:buAutoNum type="arabicPeriod"/>
            </a:pPr>
            <a:r>
              <a:rPr lang="uk-UA" dirty="0" smtClean="0"/>
              <a:t>обґрунтувати </a:t>
            </a:r>
            <a:r>
              <a:rPr lang="uk-UA" dirty="0"/>
              <a:t>класифікацію </a:t>
            </a:r>
            <a:r>
              <a:rPr lang="uk-UA" b="1" dirty="0"/>
              <a:t>есе</a:t>
            </a:r>
            <a:r>
              <a:rPr lang="uk-UA" dirty="0"/>
              <a:t>, релевантну </a:t>
            </a:r>
            <a:r>
              <a:rPr lang="uk-UA" b="1" dirty="0"/>
              <a:t>для навчання творчого письма українською мовою іноземних студентів-гуманітаріїв</a:t>
            </a:r>
            <a:r>
              <a:rPr lang="uk-UA" dirty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794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708920"/>
            <a:ext cx="8062912" cy="1572592"/>
          </a:xfr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4800" dirty="0">
                <a:effectLst/>
              </a:rPr>
              <a:t>Есе </a:t>
            </a:r>
            <a:r>
              <a:rPr lang="uk-UA" sz="4800" dirty="0" smtClean="0">
                <a:effectLst/>
              </a:rPr>
              <a:t>в європейській та американській освіті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5733256"/>
            <a:ext cx="8062912" cy="6982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566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925"/>
            <a:ext cx="8229600" cy="121729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Обов'язковий жанр у навчанні письмового мовлення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70687"/>
            <a:ext cx="7612805" cy="511256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uk-UA" sz="2900" dirty="0" smtClean="0"/>
              <a:t>Форма письмової роботи </a:t>
            </a:r>
            <a:r>
              <a:rPr lang="uk-UA" sz="2900" b="1" dirty="0" smtClean="0"/>
              <a:t>в школі</a:t>
            </a:r>
            <a:r>
              <a:rPr lang="uk-UA" sz="29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uk-UA" sz="2900" dirty="0" smtClean="0"/>
              <a:t>Есе абітурієнта про себе </a:t>
            </a:r>
            <a:r>
              <a:rPr lang="uk-UA" sz="2900" b="1" dirty="0" smtClean="0"/>
              <a:t>під час вступу </a:t>
            </a:r>
            <a:r>
              <a:rPr lang="uk-UA" sz="2900" b="1" dirty="0"/>
              <a:t>до закладів вищої </a:t>
            </a:r>
            <a:r>
              <a:rPr lang="uk-UA" sz="2900" b="1" dirty="0" smtClean="0"/>
              <a:t>освіти</a:t>
            </a:r>
            <a:r>
              <a:rPr lang="uk-UA" sz="29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uk-UA" sz="2900" b="1" dirty="0" smtClean="0"/>
              <a:t>Спецкурси </a:t>
            </a:r>
            <a:r>
              <a:rPr lang="uk-UA" sz="2900" b="1" dirty="0"/>
              <a:t>та відповідні методичні посібники</a:t>
            </a:r>
            <a:r>
              <a:rPr lang="uk-UA" sz="2900" dirty="0"/>
              <a:t>, скеровані на розвиток умінь писати есе різних </a:t>
            </a:r>
            <a:r>
              <a:rPr lang="uk-UA" sz="2900" dirty="0" smtClean="0"/>
              <a:t>видів.</a:t>
            </a:r>
          </a:p>
          <a:p>
            <a:pPr>
              <a:spcBef>
                <a:spcPts val="0"/>
              </a:spcBef>
            </a:pPr>
            <a:r>
              <a:rPr lang="uk-UA" sz="2900" dirty="0"/>
              <a:t>У США та Великобританії есе </a:t>
            </a:r>
            <a:r>
              <a:rPr lang="uk-UA" sz="2900" b="1" dirty="0"/>
              <a:t>є обов’язковим компонентом іспиту для іноземців </a:t>
            </a:r>
            <a:r>
              <a:rPr lang="uk-UA" sz="2900" dirty="0"/>
              <a:t>на володіння англійською мовою (</a:t>
            </a:r>
            <a:r>
              <a:rPr lang="en-US" sz="2900" dirty="0"/>
              <a:t>TOEFL</a:t>
            </a:r>
            <a:r>
              <a:rPr lang="uk-UA" sz="2900" dirty="0"/>
              <a:t>, І</a:t>
            </a:r>
            <a:r>
              <a:rPr lang="en-US" sz="2900" dirty="0"/>
              <a:t>ELTS</a:t>
            </a:r>
            <a:r>
              <a:rPr lang="uk-UA" sz="2900" dirty="0" smtClean="0"/>
              <a:t>).</a:t>
            </a:r>
          </a:p>
          <a:p>
            <a:pPr>
              <a:spcBef>
                <a:spcPts val="0"/>
              </a:spcBef>
            </a:pPr>
            <a:r>
              <a:rPr lang="uk-UA" sz="2900" dirty="0" smtClean="0"/>
              <a:t>Інструмент </a:t>
            </a:r>
            <a:r>
              <a:rPr lang="uk-UA" sz="2900" dirty="0"/>
              <a:t>оцінювання й навчання </a:t>
            </a:r>
            <a:r>
              <a:rPr lang="uk-UA" sz="2900" b="1" dirty="0"/>
              <a:t>у вищій </a:t>
            </a:r>
            <a:r>
              <a:rPr lang="uk-UA" sz="2900" b="1" dirty="0" smtClean="0"/>
              <a:t>школі</a:t>
            </a:r>
            <a:r>
              <a:rPr lang="uk-UA" sz="2900" dirty="0" smtClean="0"/>
              <a:t>.</a:t>
            </a:r>
          </a:p>
        </p:txBody>
      </p:sp>
      <p:pic>
        <p:nvPicPr>
          <p:cNvPr id="1026" name="Picture 2" descr="https://images-na.ssl-images-amazon.com/images/I/51GYaI8JX7L._SX388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7751">
            <a:off x="7570665" y="2782855"/>
            <a:ext cx="146324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5222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07504" y="116632"/>
            <a:ext cx="8928992" cy="6741368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uk-UA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Есе в Оксфордському</a:t>
            </a:r>
          </a:p>
          <a:p>
            <a:pPr marL="64008" indent="0">
              <a:buNone/>
            </a:pPr>
            <a:r>
              <a:rPr lang="uk-UA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університеті</a:t>
            </a:r>
            <a:endParaRPr lang="uk-UA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2800" dirty="0" smtClean="0"/>
          </a:p>
          <a:p>
            <a:endParaRPr lang="uk-UA" sz="2800" dirty="0"/>
          </a:p>
          <a:p>
            <a:r>
              <a:rPr lang="uk-UA" sz="2800" dirty="0" smtClean="0"/>
              <a:t>Щотижня кожний студент пише міні-роботу з теми, яку обирає разом із наставником.</a:t>
            </a:r>
          </a:p>
          <a:p>
            <a:r>
              <a:rPr lang="uk-UA" sz="2800" dirty="0" smtClean="0"/>
              <a:t>Завдання – коротко оглянути літературні джерела, розвинути свою аргументацію і дійти висновків. </a:t>
            </a:r>
          </a:p>
          <a:p>
            <a:r>
              <a:rPr lang="uk-UA" sz="2800" dirty="0" smtClean="0"/>
              <a:t>Година щотижневих занять у поєднанні з написанням есе дозволяє наставнику оцінити особисті навички й знання студента, поступово підвищуючи вимоги, доки той не засвоїть дисципліну аналітичного мислення.</a:t>
            </a:r>
            <a:endParaRPr lang="uk-UA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8640"/>
            <a:ext cx="3744416" cy="2001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532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4400" b="1" dirty="0"/>
              <a:t>Чіткі вимоги до структури </a:t>
            </a:r>
            <a:r>
              <a:rPr lang="uk-UA" sz="4400" b="1" dirty="0" smtClean="0"/>
              <a:t>англомовного есе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1683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64008" indent="0" algn="ctr">
              <a:buNone/>
            </a:pPr>
            <a:r>
              <a:rPr lang="uk-UA" sz="3600" dirty="0"/>
              <a:t>Жорсткість композиції есе зумовлена специфікою </a:t>
            </a:r>
            <a:r>
              <a:rPr lang="uk-UA" sz="3600" b="1" dirty="0"/>
              <a:t>англомовної культури висловлення думки в письмовому мовленні.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98435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734</TotalTime>
  <Words>1503</Words>
  <Application>Microsoft Office PowerPoint</Application>
  <PresentationFormat>Экран (4:3)</PresentationFormat>
  <Paragraphs>177</Paragraphs>
  <Slides>40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6" baseType="lpstr">
      <vt:lpstr>Calibri</vt:lpstr>
      <vt:lpstr>Century Gothic</vt:lpstr>
      <vt:lpstr>Times New Roman</vt:lpstr>
      <vt:lpstr>Verdana</vt:lpstr>
      <vt:lpstr>Wingdings 2</vt:lpstr>
      <vt:lpstr>Яркая</vt:lpstr>
      <vt:lpstr>Есе в навчанні української мови як рідної та як іноземної </vt:lpstr>
      <vt:lpstr>Есе в навчанні мови</vt:lpstr>
      <vt:lpstr>Презентация PowerPoint</vt:lpstr>
      <vt:lpstr>2. Есе як форма навчальної письмової роботи</vt:lpstr>
      <vt:lpstr>Презентация PowerPoint</vt:lpstr>
      <vt:lpstr>Есе в європейській та американській освіті</vt:lpstr>
      <vt:lpstr>Обов'язковий жанр у навчанні письмового мовлення</vt:lpstr>
      <vt:lpstr>Презентация PowerPoint</vt:lpstr>
      <vt:lpstr>Чіткі вимоги до структури англомовного есе</vt:lpstr>
      <vt:lpstr>Модель виловлювання думки в письмовому мовленні                            (R. B. Kaplan)</vt:lpstr>
      <vt:lpstr>Жорсткість структури англомовного есе</vt:lpstr>
      <vt:lpstr>Різновиди англомовного академічного есе</vt:lpstr>
      <vt:lpstr>Есе в методиці навчання української мови</vt:lpstr>
      <vt:lpstr>1. Концепція О. Глазової (2010)</vt:lpstr>
      <vt:lpstr>Презентация PowerPoint</vt:lpstr>
      <vt:lpstr>Есе в оновлених програмах з української мови для загальноосвітніх навчальних закладів</vt:lpstr>
      <vt:lpstr>Презентация PowerPoint</vt:lpstr>
      <vt:lpstr>2. Лінгводидактична концепція англомовного есе в методиці навчання української мови </vt:lpstr>
      <vt:lpstr>Презентация PowerPoint</vt:lpstr>
      <vt:lpstr>Інтернаціоналізація методики навчання мов</vt:lpstr>
      <vt:lpstr>Есе у вітчизняній методиці викладання у вищій школі </vt:lpstr>
      <vt:lpstr>Два типи есе (в історії зарубіжної літератури)</vt:lpstr>
      <vt:lpstr>Есе в навчанні української мови як іноземної</vt:lpstr>
      <vt:lpstr>Письмове мовлення в системі підготовки іноземних фахівців</vt:lpstr>
      <vt:lpstr>Значимість письмового мовлення в навчанні УМІ</vt:lpstr>
      <vt:lpstr>Презентация PowerPoint</vt:lpstr>
      <vt:lpstr>Напрямки дослідження проблеми навчання письмового мовлення в курсі УМІ</vt:lpstr>
      <vt:lpstr>Презентация PowerPoint</vt:lpstr>
      <vt:lpstr>1. Термінологічний аспект</vt:lpstr>
      <vt:lpstr>2. Аргументативне есе</vt:lpstr>
      <vt:lpstr>3. Лінгводидактичний потенціал неформального есе</vt:lpstr>
      <vt:lpstr>4. Есе в навчанні іноземних студентів-гуманітаріїв</vt:lpstr>
      <vt:lpstr>Класифікація есе  в навчанні УМІ</vt:lpstr>
      <vt:lpstr>Висновки</vt:lpstr>
      <vt:lpstr>1.</vt:lpstr>
      <vt:lpstr>2.</vt:lpstr>
      <vt:lpstr>3.</vt:lpstr>
      <vt:lpstr>4.</vt:lpstr>
      <vt:lpstr>5.</vt:lpstr>
      <vt:lpstr>Дякую за увагу!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Есе в навчанні творчого письма українською мовою іноземних студентів-гуманітаріїв</dc:title>
  <dc:creator>shvets</dc:creator>
  <cp:lastModifiedBy>sony</cp:lastModifiedBy>
  <cp:revision>79</cp:revision>
  <dcterms:created xsi:type="dcterms:W3CDTF">2018-10-13T18:36:34Z</dcterms:created>
  <dcterms:modified xsi:type="dcterms:W3CDTF">2018-11-21T22:14:01Z</dcterms:modified>
</cp:coreProperties>
</file>