
<file path=[Content_Types].xml><?xml version="1.0" encoding="utf-8"?>
<Types xmlns="http://schemas.openxmlformats.org/package/2006/content-types">
  <Default Extension="png" ContentType="image/png"/>
  <Default Extension="m4a" ContentType="audio/mp4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37"/>
  </p:notesMasterIdLst>
  <p:handoutMasterIdLst>
    <p:handoutMasterId r:id="rId38"/>
  </p:handoutMasterIdLst>
  <p:sldIdLst>
    <p:sldId id="265" r:id="rId5"/>
    <p:sldId id="266" r:id="rId6"/>
    <p:sldId id="270" r:id="rId7"/>
    <p:sldId id="267" r:id="rId8"/>
    <p:sldId id="268" r:id="rId9"/>
    <p:sldId id="271" r:id="rId10"/>
    <p:sldId id="280" r:id="rId11"/>
    <p:sldId id="281" r:id="rId12"/>
    <p:sldId id="272" r:id="rId13"/>
    <p:sldId id="283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2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69" r:id="rId32"/>
    <p:sldId id="293" r:id="rId33"/>
    <p:sldId id="294" r:id="rId34"/>
    <p:sldId id="295" r:id="rId35"/>
    <p:sldId id="296" r:id="rId36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3" autoAdjust="0"/>
    <p:restoredTop sz="95843" autoAdjust="0"/>
  </p:normalViewPr>
  <p:slideViewPr>
    <p:cSldViewPr snapToGrid="0" showGuides="1">
      <p:cViewPr varScale="1">
        <p:scale>
          <a:sx n="74" d="100"/>
          <a:sy n="74" d="100"/>
        </p:scale>
        <p:origin x="41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300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13BC77-3DB3-4064-97D3-2FCAFF914E02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94417EB-F7BC-45BF-AB27-B784963DB5A7}" type="pres">
      <dgm:prSet presAssocID="{E313BC77-3DB3-4064-97D3-2FCAFF914E0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</dgm:ptLst>
  <dgm:cxnLst>
    <dgm:cxn modelId="{706CE5D5-A831-4955-AFF1-0824F0D617DB}" type="presOf" srcId="{E313BC77-3DB3-4064-97D3-2FCAFF914E02}" destId="{494417EB-F7BC-45BF-AB27-B784963DB5A7}" srcOrd="0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368A3A-E97C-446C-8048-30D6D1AF6289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8468856-3418-4454-928E-1545E15F7361}">
      <dgm:prSet phldrT="[Текст]"/>
      <dgm:spPr/>
      <dgm:t>
        <a:bodyPr/>
        <a:lstStyle/>
        <a:p>
          <a:r>
            <a:rPr lang="uk-UA" dirty="0" smtClean="0"/>
            <a:t>Вимова й інтонація</a:t>
          </a:r>
          <a:endParaRPr lang="uk-UA" dirty="0"/>
        </a:p>
      </dgm:t>
    </dgm:pt>
    <dgm:pt modelId="{2F591F60-2430-4D09-AC7E-4EB7E28002DC}" type="parTrans" cxnId="{73FAC68A-0D0A-40B2-85DE-34B780DE8A65}">
      <dgm:prSet/>
      <dgm:spPr/>
      <dgm:t>
        <a:bodyPr/>
        <a:lstStyle/>
        <a:p>
          <a:endParaRPr lang="uk-UA"/>
        </a:p>
      </dgm:t>
    </dgm:pt>
    <dgm:pt modelId="{A34A9992-A08B-416D-A451-B3A7EFD34925}" type="sibTrans" cxnId="{73FAC68A-0D0A-40B2-85DE-34B780DE8A65}">
      <dgm:prSet/>
      <dgm:spPr/>
      <dgm:t>
        <a:bodyPr/>
        <a:lstStyle/>
        <a:p>
          <a:endParaRPr lang="uk-UA"/>
        </a:p>
      </dgm:t>
    </dgm:pt>
    <dgm:pt modelId="{979963C7-D191-4527-908B-92B3A1C260AA}">
      <dgm:prSet phldrT="[Текст]"/>
      <dgm:spPr/>
      <dgm:t>
        <a:bodyPr/>
        <a:lstStyle/>
        <a:p>
          <a:r>
            <a:rPr lang="uk-UA" dirty="0" smtClean="0"/>
            <a:t>Лексика й граматика</a:t>
          </a:r>
          <a:endParaRPr lang="uk-UA" dirty="0"/>
        </a:p>
      </dgm:t>
    </dgm:pt>
    <dgm:pt modelId="{4535D415-51FB-4DAF-8CD7-2BA812277A20}" type="parTrans" cxnId="{8F374064-AD5E-48A4-8CB9-C0933E128C58}">
      <dgm:prSet/>
      <dgm:spPr/>
      <dgm:t>
        <a:bodyPr/>
        <a:lstStyle/>
        <a:p>
          <a:endParaRPr lang="uk-UA"/>
        </a:p>
      </dgm:t>
    </dgm:pt>
    <dgm:pt modelId="{6752FCD5-C4F3-46AA-9BD2-68F82BCD82C2}" type="sibTrans" cxnId="{8F374064-AD5E-48A4-8CB9-C0933E128C58}">
      <dgm:prSet/>
      <dgm:spPr/>
      <dgm:t>
        <a:bodyPr/>
        <a:lstStyle/>
        <a:p>
          <a:endParaRPr lang="uk-UA"/>
        </a:p>
      </dgm:t>
    </dgm:pt>
    <dgm:pt modelId="{9C2CB86F-6D72-4649-BFA2-260C7FD2BE0F}">
      <dgm:prSet phldrT="[Текст]"/>
      <dgm:spPr/>
      <dgm:t>
        <a:bodyPr/>
        <a:lstStyle/>
        <a:p>
          <a:r>
            <a:rPr lang="uk-UA" dirty="0" smtClean="0"/>
            <a:t>Українська мова</a:t>
          </a:r>
          <a:endParaRPr lang="uk-UA" dirty="0"/>
        </a:p>
      </dgm:t>
    </dgm:pt>
    <dgm:pt modelId="{7FE64013-B24E-4347-8FDB-08CD29126BB3}" type="parTrans" cxnId="{C7CC8141-1585-4F98-B28B-B5C09283A3E8}">
      <dgm:prSet/>
      <dgm:spPr/>
      <dgm:t>
        <a:bodyPr/>
        <a:lstStyle/>
        <a:p>
          <a:endParaRPr lang="uk-UA"/>
        </a:p>
      </dgm:t>
    </dgm:pt>
    <dgm:pt modelId="{0AA99FF3-837D-41E6-9EDD-D78B9A8E8AE4}" type="sibTrans" cxnId="{C7CC8141-1585-4F98-B28B-B5C09283A3E8}">
      <dgm:prSet/>
      <dgm:spPr/>
      <dgm:t>
        <a:bodyPr/>
        <a:lstStyle/>
        <a:p>
          <a:endParaRPr lang="uk-UA"/>
        </a:p>
      </dgm:t>
    </dgm:pt>
    <dgm:pt modelId="{F17D932F-5E04-4603-A05C-D59DE9E86783}" type="pres">
      <dgm:prSet presAssocID="{A0368A3A-E97C-446C-8048-30D6D1AF6289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ECF9CED7-5F4B-40DE-98D5-D6BFC852C54B}" type="pres">
      <dgm:prSet presAssocID="{28468856-3418-4454-928E-1545E15F7361}" presName="Accent1" presStyleCnt="0"/>
      <dgm:spPr/>
    </dgm:pt>
    <dgm:pt modelId="{1D43AD65-8700-49A3-A4BD-A70D51D99075}" type="pres">
      <dgm:prSet presAssocID="{28468856-3418-4454-928E-1545E15F7361}" presName="Accent" presStyleLbl="node1" presStyleIdx="0" presStyleCnt="3"/>
      <dgm:spPr/>
    </dgm:pt>
    <dgm:pt modelId="{289BDC6D-5F30-4B86-AB21-24351CB6A39A}" type="pres">
      <dgm:prSet presAssocID="{28468856-3418-4454-928E-1545E15F7361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5862C2D-94F8-4DBF-8E8E-429461DB8F5F}" type="pres">
      <dgm:prSet presAssocID="{979963C7-D191-4527-908B-92B3A1C260AA}" presName="Accent2" presStyleCnt="0"/>
      <dgm:spPr/>
    </dgm:pt>
    <dgm:pt modelId="{27A3E8D1-F074-4516-A184-E9B926CC0826}" type="pres">
      <dgm:prSet presAssocID="{979963C7-D191-4527-908B-92B3A1C260AA}" presName="Accent" presStyleLbl="node1" presStyleIdx="1" presStyleCnt="3"/>
      <dgm:spPr/>
    </dgm:pt>
    <dgm:pt modelId="{76EDD6A3-0337-4D76-9F2F-77955520EC8F}" type="pres">
      <dgm:prSet presAssocID="{979963C7-D191-4527-908B-92B3A1C260AA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7E9DF3B-C8BD-46B7-A37B-E9574C345627}" type="pres">
      <dgm:prSet presAssocID="{9C2CB86F-6D72-4649-BFA2-260C7FD2BE0F}" presName="Accent3" presStyleCnt="0"/>
      <dgm:spPr/>
    </dgm:pt>
    <dgm:pt modelId="{0D3421A9-56AC-42AB-8DAF-6BD56801676F}" type="pres">
      <dgm:prSet presAssocID="{9C2CB86F-6D72-4649-BFA2-260C7FD2BE0F}" presName="Accent" presStyleLbl="node1" presStyleIdx="2" presStyleCnt="3"/>
      <dgm:spPr/>
    </dgm:pt>
    <dgm:pt modelId="{8E7DDF70-41AE-4FCA-B097-A9F3AC716C00}" type="pres">
      <dgm:prSet presAssocID="{9C2CB86F-6D72-4649-BFA2-260C7FD2BE0F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660ECB5E-C23A-4498-8AA8-4E29FC376C98}" type="presOf" srcId="{28468856-3418-4454-928E-1545E15F7361}" destId="{289BDC6D-5F30-4B86-AB21-24351CB6A39A}" srcOrd="0" destOrd="0" presId="urn:microsoft.com/office/officeart/2009/layout/CircleArrowProcess"/>
    <dgm:cxn modelId="{C4EFD86D-7C7F-42D1-B07F-87FAAC7BC992}" type="presOf" srcId="{9C2CB86F-6D72-4649-BFA2-260C7FD2BE0F}" destId="{8E7DDF70-41AE-4FCA-B097-A9F3AC716C00}" srcOrd="0" destOrd="0" presId="urn:microsoft.com/office/officeart/2009/layout/CircleArrowProcess"/>
    <dgm:cxn modelId="{C7CC8141-1585-4F98-B28B-B5C09283A3E8}" srcId="{A0368A3A-E97C-446C-8048-30D6D1AF6289}" destId="{9C2CB86F-6D72-4649-BFA2-260C7FD2BE0F}" srcOrd="2" destOrd="0" parTransId="{7FE64013-B24E-4347-8FDB-08CD29126BB3}" sibTransId="{0AA99FF3-837D-41E6-9EDD-D78B9A8E8AE4}"/>
    <dgm:cxn modelId="{32AF6B7A-9BA5-4FF4-A87B-32AAA7E48066}" type="presOf" srcId="{A0368A3A-E97C-446C-8048-30D6D1AF6289}" destId="{F17D932F-5E04-4603-A05C-D59DE9E86783}" srcOrd="0" destOrd="0" presId="urn:microsoft.com/office/officeart/2009/layout/CircleArrowProcess"/>
    <dgm:cxn modelId="{AB08C2A9-BD78-4A65-AB22-FDEA44CB3372}" type="presOf" srcId="{979963C7-D191-4527-908B-92B3A1C260AA}" destId="{76EDD6A3-0337-4D76-9F2F-77955520EC8F}" srcOrd="0" destOrd="0" presId="urn:microsoft.com/office/officeart/2009/layout/CircleArrowProcess"/>
    <dgm:cxn modelId="{8F374064-AD5E-48A4-8CB9-C0933E128C58}" srcId="{A0368A3A-E97C-446C-8048-30D6D1AF6289}" destId="{979963C7-D191-4527-908B-92B3A1C260AA}" srcOrd="1" destOrd="0" parTransId="{4535D415-51FB-4DAF-8CD7-2BA812277A20}" sibTransId="{6752FCD5-C4F3-46AA-9BD2-68F82BCD82C2}"/>
    <dgm:cxn modelId="{73FAC68A-0D0A-40B2-85DE-34B780DE8A65}" srcId="{A0368A3A-E97C-446C-8048-30D6D1AF6289}" destId="{28468856-3418-4454-928E-1545E15F7361}" srcOrd="0" destOrd="0" parTransId="{2F591F60-2430-4D09-AC7E-4EB7E28002DC}" sibTransId="{A34A9992-A08B-416D-A451-B3A7EFD34925}"/>
    <dgm:cxn modelId="{6BBBA34D-071E-44BE-A7AF-0EE6EEB17D1E}" type="presParOf" srcId="{F17D932F-5E04-4603-A05C-D59DE9E86783}" destId="{ECF9CED7-5F4B-40DE-98D5-D6BFC852C54B}" srcOrd="0" destOrd="0" presId="urn:microsoft.com/office/officeart/2009/layout/CircleArrowProcess"/>
    <dgm:cxn modelId="{0FB46BD4-0AD8-419C-95BB-04FEF557AC4A}" type="presParOf" srcId="{ECF9CED7-5F4B-40DE-98D5-D6BFC852C54B}" destId="{1D43AD65-8700-49A3-A4BD-A70D51D99075}" srcOrd="0" destOrd="0" presId="urn:microsoft.com/office/officeart/2009/layout/CircleArrowProcess"/>
    <dgm:cxn modelId="{3BD71AE9-A2F4-49AF-8641-F540DF80095B}" type="presParOf" srcId="{F17D932F-5E04-4603-A05C-D59DE9E86783}" destId="{289BDC6D-5F30-4B86-AB21-24351CB6A39A}" srcOrd="1" destOrd="0" presId="urn:microsoft.com/office/officeart/2009/layout/CircleArrowProcess"/>
    <dgm:cxn modelId="{EE378497-9D8D-4891-91FE-05C5E4D434CB}" type="presParOf" srcId="{F17D932F-5E04-4603-A05C-D59DE9E86783}" destId="{55862C2D-94F8-4DBF-8E8E-429461DB8F5F}" srcOrd="2" destOrd="0" presId="urn:microsoft.com/office/officeart/2009/layout/CircleArrowProcess"/>
    <dgm:cxn modelId="{71BF7BB5-8258-4FBA-A188-F4436BD76D15}" type="presParOf" srcId="{55862C2D-94F8-4DBF-8E8E-429461DB8F5F}" destId="{27A3E8D1-F074-4516-A184-E9B926CC0826}" srcOrd="0" destOrd="0" presId="urn:microsoft.com/office/officeart/2009/layout/CircleArrowProcess"/>
    <dgm:cxn modelId="{339B868A-219A-4203-91D9-0027891C27AE}" type="presParOf" srcId="{F17D932F-5E04-4603-A05C-D59DE9E86783}" destId="{76EDD6A3-0337-4D76-9F2F-77955520EC8F}" srcOrd="3" destOrd="0" presId="urn:microsoft.com/office/officeart/2009/layout/CircleArrowProcess"/>
    <dgm:cxn modelId="{20D33F75-2D48-4E7B-A4D0-21D193CBDBB5}" type="presParOf" srcId="{F17D932F-5E04-4603-A05C-D59DE9E86783}" destId="{D7E9DF3B-C8BD-46B7-A37B-E9574C345627}" srcOrd="4" destOrd="0" presId="urn:microsoft.com/office/officeart/2009/layout/CircleArrowProcess"/>
    <dgm:cxn modelId="{96A10D2C-B5E5-41EE-994B-27EB38C860BF}" type="presParOf" srcId="{D7E9DF3B-C8BD-46B7-A37B-E9574C345627}" destId="{0D3421A9-56AC-42AB-8DAF-6BD56801676F}" srcOrd="0" destOrd="0" presId="urn:microsoft.com/office/officeart/2009/layout/CircleArrowProcess"/>
    <dgm:cxn modelId="{E1103ABF-1242-4C39-82C7-68CEE00302FE}" type="presParOf" srcId="{F17D932F-5E04-4603-A05C-D59DE9E86783}" destId="{8E7DDF70-41AE-4FCA-B097-A9F3AC716C00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43AD65-8700-49A3-A4BD-A70D51D99075}">
      <dsp:nvSpPr>
        <dsp:cNvPr id="0" name=""/>
        <dsp:cNvSpPr/>
      </dsp:nvSpPr>
      <dsp:spPr>
        <a:xfrm>
          <a:off x="4102223" y="0"/>
          <a:ext cx="3012687" cy="301314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9BDC6D-5F30-4B86-AB21-24351CB6A39A}">
      <dsp:nvSpPr>
        <dsp:cNvPr id="0" name=""/>
        <dsp:cNvSpPr/>
      </dsp:nvSpPr>
      <dsp:spPr>
        <a:xfrm>
          <a:off x="4768126" y="1087837"/>
          <a:ext cx="1674092" cy="8368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Вимова й інтонація</a:t>
          </a:r>
          <a:endParaRPr lang="uk-UA" sz="2800" kern="1200" dirty="0"/>
        </a:p>
      </dsp:txBody>
      <dsp:txXfrm>
        <a:off x="4768126" y="1087837"/>
        <a:ext cx="1674092" cy="836845"/>
      </dsp:txXfrm>
    </dsp:sp>
    <dsp:sp modelId="{27A3E8D1-F074-4516-A184-E9B926CC0826}">
      <dsp:nvSpPr>
        <dsp:cNvPr id="0" name=""/>
        <dsp:cNvSpPr/>
      </dsp:nvSpPr>
      <dsp:spPr>
        <a:xfrm>
          <a:off x="3265459" y="1731275"/>
          <a:ext cx="3012687" cy="301314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EDD6A3-0337-4D76-9F2F-77955520EC8F}">
      <dsp:nvSpPr>
        <dsp:cNvPr id="0" name=""/>
        <dsp:cNvSpPr/>
      </dsp:nvSpPr>
      <dsp:spPr>
        <a:xfrm>
          <a:off x="3934757" y="2829127"/>
          <a:ext cx="1674092" cy="8368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Лексика й граматика</a:t>
          </a:r>
          <a:endParaRPr lang="uk-UA" sz="2800" kern="1200" dirty="0"/>
        </a:p>
      </dsp:txBody>
      <dsp:txXfrm>
        <a:off x="3934757" y="2829127"/>
        <a:ext cx="1674092" cy="836845"/>
      </dsp:txXfrm>
    </dsp:sp>
    <dsp:sp modelId="{0D3421A9-56AC-42AB-8DAF-6BD56801676F}">
      <dsp:nvSpPr>
        <dsp:cNvPr id="0" name=""/>
        <dsp:cNvSpPr/>
      </dsp:nvSpPr>
      <dsp:spPr>
        <a:xfrm>
          <a:off x="4316647" y="3669729"/>
          <a:ext cx="2588365" cy="2589402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7DDF70-41AE-4FCA-B097-A9F3AC716C00}">
      <dsp:nvSpPr>
        <dsp:cNvPr id="0" name=""/>
        <dsp:cNvSpPr/>
      </dsp:nvSpPr>
      <dsp:spPr>
        <a:xfrm>
          <a:off x="4772086" y="4572921"/>
          <a:ext cx="1674092" cy="8368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Українська мова</a:t>
          </a:r>
          <a:endParaRPr lang="uk-UA" sz="2800" kern="1200" dirty="0"/>
        </a:p>
      </dsp:txBody>
      <dsp:txXfrm>
        <a:off x="4772086" y="4572921"/>
        <a:ext cx="1674092" cy="8368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DDCB7EC-CEDA-42D5-8A0A-747B258F7B12}" type="datetime1">
              <a:rPr lang="ru-RU" smtClean="0"/>
              <a:t>22.11.2018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78FE58C-C1A6-4C4C-90C2-B7F5B0504B2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4605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7BBAA-8962-46BE-8131-E6CE08071E10}" type="datetime1">
              <a:rPr lang="ru-RU" smtClean="0"/>
              <a:pPr/>
              <a:t>22.11.2018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 smtClean="0"/>
              <a:t>Образец текста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10E1E9A-E921-4174-A0FC-51868D7AC568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73786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9188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55346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951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8682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28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1383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A2AAF71-7088-4082-A4B5-5D2286FF71AE}" type="datetime1">
              <a:rPr lang="ru-RU" noProof="0" smtClean="0"/>
              <a:t>22.11.2018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64670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05DDED-C00D-420D-BCCC-88709E63D747}" type="datetime1">
              <a:rPr lang="ru-RU" noProof="0" smtClean="0"/>
              <a:t>22.11.2018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82188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DCCF59-F12C-4B22-A0B5-0569E7EBF814}" type="datetime1">
              <a:rPr lang="ru-RU" noProof="0" smtClean="0"/>
              <a:t>22.11.2018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8883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130E92-8550-4A93-A5ED-7A5CF78928CB}" type="datetime1">
              <a:rPr lang="ru-RU" noProof="0" smtClean="0"/>
              <a:t>22.11.2018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413888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50B887-75E0-4C5B-AF37-E33049182621}" type="datetime1">
              <a:rPr lang="ru-RU" noProof="0" smtClean="0"/>
              <a:t>22.11.2018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9879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 rtlCol="0"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379668-2161-488D-96B8-6A859D0F15B4}" type="datetime1">
              <a:rPr lang="ru-RU" noProof="0" smtClean="0"/>
              <a:t>22.11.2018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6768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939C50-7762-4792-95E1-E7874CF6E4AE}" type="datetime1">
              <a:rPr lang="ru-RU" noProof="0" smtClean="0"/>
              <a:t>22.11.2018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063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901220-6B3C-4719-8281-16AA8BA3EF64}" type="datetime1">
              <a:rPr lang="ru-RU" noProof="0" smtClean="0"/>
              <a:t>22.11.2018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3166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D7245F-B3C7-4358-926A-1EE496656B67}" type="datetime1">
              <a:rPr lang="ru-RU" noProof="0" smtClean="0"/>
              <a:t>22.11.2018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105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D0A9D0-FD05-4374-8990-9A13D81CB546}" type="datetime1">
              <a:rPr lang="ru-RU" noProof="0" smtClean="0"/>
              <a:t>22.11.2018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1514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970C57-C6EC-43E3-AE3A-40D83CDB2BD6}" type="datetime1">
              <a:rPr lang="ru-RU" noProof="0" smtClean="0"/>
              <a:t>22.11.2018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9871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724B01-8CDF-43F1-A896-03E2F79CCBAE}" type="datetime1">
              <a:rPr lang="ru-RU" noProof="0" smtClean="0"/>
              <a:t>22.11.2018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1935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 dirty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 smtClean="0"/>
              <a:t>Образец текста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C3194B10-7A25-4893-8C5C-B707DE59842E}" type="datetime1">
              <a:rPr lang="ru-RU" noProof="0" smtClean="0"/>
              <a:t>22.11.2018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71B7BAC7-FE87-40F6-AA24-4F4685D1B022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1936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8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1464" userDrawn="1">
          <p15:clr>
            <a:srgbClr val="F26B43"/>
          </p15:clr>
        </p15:guide>
        <p15:guide id="3" pos="7152" userDrawn="1">
          <p15:clr>
            <a:srgbClr val="F26B43"/>
          </p15:clr>
        </p15:guide>
        <p15:guide id="4" pos="984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978794"/>
            <a:ext cx="9371526" cy="3068392"/>
          </a:xfrm>
        </p:spPr>
        <p:txBody>
          <a:bodyPr rtlCol="0">
            <a:noAutofit/>
          </a:bodyPr>
          <a:lstStyle/>
          <a:p>
            <a:r>
              <a:rPr lang="uk-UA" sz="4000" b="1" dirty="0"/>
              <a:t>ФОРМУВАННЯ ФОНЕТИЧНИХ ТА ІНТОНАЦІЙНИХ НАВИЧОК ПІД ЧАС ВИВЧЕННЯ УКРАЇНСЬКОЇ МОВИ ІНОЗМНИМИ СТУДЕНТАМИ</a:t>
            </a:r>
            <a:r>
              <a:rPr lang="uk-UA" sz="4000" dirty="0"/>
              <a:t/>
            </a:r>
            <a:br>
              <a:rPr lang="uk-UA" sz="4000" dirty="0"/>
            </a:b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lnSpcReduction="10000"/>
          </a:bodyPr>
          <a:lstStyle/>
          <a:p>
            <a:pPr algn="r"/>
            <a:endParaRPr lang="en-GB" b="1" dirty="0" smtClean="0"/>
          </a:p>
          <a:p>
            <a:pPr algn="r"/>
            <a:endParaRPr lang="en-GB" b="1" dirty="0"/>
          </a:p>
          <a:p>
            <a:pPr algn="r"/>
            <a:r>
              <a:rPr lang="uk-UA" b="1" dirty="0" smtClean="0"/>
              <a:t>Мирослава </a:t>
            </a:r>
            <a:r>
              <a:rPr lang="uk-UA" b="1" dirty="0"/>
              <a:t>Шевченко</a:t>
            </a:r>
            <a:endParaRPr lang="uk-UA" dirty="0"/>
          </a:p>
          <a:p>
            <a:pPr algn="r"/>
            <a:r>
              <a:rPr lang="uk-UA" dirty="0"/>
              <a:t>Київський національний університет імені Тараса </a:t>
            </a:r>
            <a:r>
              <a:rPr lang="uk-UA" dirty="0" smtClean="0"/>
              <a:t>Шевченка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2307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455313" y="759854"/>
            <a:ext cx="9904892" cy="5417109"/>
          </a:xfrm>
        </p:spPr>
        <p:txBody>
          <a:bodyPr/>
          <a:lstStyle/>
          <a:p>
            <a:pPr indent="228600" algn="just"/>
            <a:r>
              <a:rPr lang="uk-UA" dirty="0"/>
              <a:t>Дослідниця виокремила сім основних ІК залежно від функціонування двох складників інтонації – мелодики та логічного наголосу. За допомогою ІК </a:t>
            </a:r>
            <a:r>
              <a:rPr lang="uk-UA" dirty="0" err="1"/>
              <a:t>інофони</a:t>
            </a:r>
            <a:r>
              <a:rPr lang="uk-UA" dirty="0"/>
              <a:t> </a:t>
            </a:r>
            <a:r>
              <a:rPr lang="uk-UA" dirty="0" err="1"/>
              <a:t>вчаться</a:t>
            </a:r>
            <a:r>
              <a:rPr lang="uk-UA" dirty="0"/>
              <a:t> розрізняти сенс висловлювань, які вони чують, а потім створюють самостійно. </a:t>
            </a:r>
            <a:endParaRPr lang="uk-UA" dirty="0" smtClean="0"/>
          </a:p>
          <a:p>
            <a:pPr indent="228600" algn="just"/>
            <a:r>
              <a:rPr lang="uk-UA" i="1" dirty="0" smtClean="0"/>
              <a:t>Наприклад</a:t>
            </a:r>
            <a:r>
              <a:rPr lang="uk-UA" i="1" dirty="0"/>
              <a:t>: </a:t>
            </a:r>
            <a:endParaRPr lang="uk-UA" i="1" dirty="0" smtClean="0"/>
          </a:p>
          <a:p>
            <a:pPr indent="228600" algn="just"/>
            <a:r>
              <a:rPr lang="uk-UA" b="1" i="1" dirty="0" err="1" smtClean="0"/>
              <a:t>Як</a:t>
            </a:r>
            <a:r>
              <a:rPr lang="uk-UA" b="1" i="1" u="sng" dirty="0" err="1" smtClean="0"/>
              <a:t>и́</a:t>
            </a:r>
            <a:r>
              <a:rPr lang="uk-UA" b="1" i="1" dirty="0" err="1" smtClean="0"/>
              <a:t>й</a:t>
            </a:r>
            <a:r>
              <a:rPr lang="uk-UA" i="1" dirty="0" smtClean="0"/>
              <a:t> </a:t>
            </a:r>
            <a:r>
              <a:rPr lang="uk-UA" i="1" dirty="0" err="1"/>
              <a:t>сього́дні</a:t>
            </a:r>
            <a:r>
              <a:rPr lang="uk-UA" i="1" dirty="0"/>
              <a:t> день?</a:t>
            </a:r>
            <a:r>
              <a:rPr lang="uk-UA" dirty="0"/>
              <a:t> – ІК-2 (інтонація питального речення із питальним словом); </a:t>
            </a:r>
            <a:endParaRPr lang="uk-UA" dirty="0" smtClean="0"/>
          </a:p>
          <a:p>
            <a:pPr indent="228600" algn="just"/>
            <a:r>
              <a:rPr lang="uk-UA" b="1" i="1" dirty="0" err="1" smtClean="0"/>
              <a:t>Як</a:t>
            </a:r>
            <a:r>
              <a:rPr lang="uk-UA" b="1" i="1" u="sng" dirty="0" err="1" smtClean="0"/>
              <a:t>и́</a:t>
            </a:r>
            <a:r>
              <a:rPr lang="uk-UA" b="1" i="1" dirty="0" err="1" smtClean="0"/>
              <a:t>й</a:t>
            </a:r>
            <a:r>
              <a:rPr lang="uk-UA" i="1" dirty="0" smtClean="0"/>
              <a:t> </a:t>
            </a:r>
            <a:r>
              <a:rPr lang="uk-UA" i="1" dirty="0" err="1"/>
              <a:t>сього́дні</a:t>
            </a:r>
            <a:r>
              <a:rPr lang="uk-UA" i="1" dirty="0"/>
              <a:t> </a:t>
            </a:r>
            <a:r>
              <a:rPr lang="uk-UA" b="1" i="1" dirty="0"/>
              <a:t>д</a:t>
            </a:r>
            <a:r>
              <a:rPr lang="uk-UA" b="1" i="1" u="sng" dirty="0"/>
              <a:t>е</a:t>
            </a:r>
            <a:r>
              <a:rPr lang="uk-UA" b="1" i="1" dirty="0"/>
              <a:t>нь</a:t>
            </a:r>
            <a:r>
              <a:rPr lang="uk-UA" i="1" dirty="0"/>
              <a:t>? </a:t>
            </a:r>
            <a:r>
              <a:rPr lang="uk-UA" dirty="0"/>
              <a:t>– ІК-5 (інтонація оцінки у реченні із займенниковим словом).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04979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941" y="540913"/>
            <a:ext cx="11397803" cy="1609859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Інтонаційні </a:t>
            </a:r>
            <a:r>
              <a:rPr lang="uk-UA" dirty="0" smtClean="0"/>
              <a:t>конструкції (ІК), </a:t>
            </a:r>
            <a:r>
              <a:rPr lang="uk-UA" dirty="0"/>
              <a:t>виокремлені </a:t>
            </a:r>
            <a:br>
              <a:rPr lang="uk-UA" dirty="0"/>
            </a:br>
            <a:r>
              <a:rPr lang="uk-UA" dirty="0"/>
              <a:t>О. </a:t>
            </a:r>
            <a:r>
              <a:rPr lang="uk-UA" dirty="0" err="1" smtClean="0"/>
              <a:t>Бризгуновою</a:t>
            </a:r>
            <a:r>
              <a:rPr lang="uk-UA" dirty="0" smtClean="0"/>
              <a:t>.</a:t>
            </a:r>
            <a:br>
              <a:rPr lang="uk-UA" dirty="0" smtClean="0"/>
            </a:br>
            <a:r>
              <a:rPr lang="uk-UA" dirty="0" smtClean="0"/>
              <a:t>Типові вживання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5307" y="1841679"/>
            <a:ext cx="5719273" cy="4644377"/>
          </a:xfrm>
        </p:spPr>
        <p:txBody>
          <a:bodyPr>
            <a:normAutofit lnSpcReduction="10000"/>
          </a:bodyPr>
          <a:lstStyle/>
          <a:p>
            <a:r>
              <a:rPr lang="uk-UA" b="1" dirty="0" smtClean="0"/>
              <a:t>ІК-1 </a:t>
            </a:r>
          </a:p>
          <a:p>
            <a:r>
              <a:rPr lang="uk-UA" dirty="0"/>
              <a:t>д</a:t>
            </a:r>
            <a:r>
              <a:rPr lang="uk-UA" dirty="0" smtClean="0"/>
              <a:t>ля вираження завершеної думки у розповідних реченнях;</a:t>
            </a:r>
          </a:p>
          <a:p>
            <a:r>
              <a:rPr lang="uk-UA" dirty="0" smtClean="0"/>
              <a:t>у нейтральних відповідях;</a:t>
            </a:r>
          </a:p>
          <a:p>
            <a:endParaRPr lang="uk-UA" dirty="0"/>
          </a:p>
          <a:p>
            <a:r>
              <a:rPr lang="uk-UA" dirty="0" smtClean="0"/>
              <a:t>у заголовках, назвах, оголошеннях;</a:t>
            </a:r>
          </a:p>
          <a:p>
            <a:endParaRPr lang="uk-UA" dirty="0" smtClean="0"/>
          </a:p>
          <a:p>
            <a:r>
              <a:rPr lang="uk-UA" dirty="0"/>
              <a:t>для вираження </a:t>
            </a:r>
            <a:r>
              <a:rPr lang="uk-UA" dirty="0" smtClean="0"/>
              <a:t>завершеності частин простого, складного і безсполучникового речень.</a:t>
            </a: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24579" y="1841679"/>
            <a:ext cx="5614135" cy="4644377"/>
          </a:xfrm>
        </p:spPr>
        <p:txBody>
          <a:bodyPr>
            <a:normAutofit lnSpcReduction="10000"/>
          </a:bodyPr>
          <a:lstStyle/>
          <a:p>
            <a:r>
              <a:rPr lang="uk-UA" dirty="0" err="1"/>
              <a:t>Ки́їв</a:t>
            </a:r>
            <a:r>
              <a:rPr lang="uk-UA" dirty="0"/>
              <a:t> </a:t>
            </a:r>
            <a:r>
              <a:rPr lang="uk-UA" dirty="0" err="1"/>
              <a:t>розташо́ваний</a:t>
            </a:r>
            <a:r>
              <a:rPr lang="uk-UA" dirty="0"/>
              <a:t> на </a:t>
            </a:r>
            <a:r>
              <a:rPr lang="uk-UA" dirty="0" err="1"/>
              <a:t>пі́вночі</a:t>
            </a:r>
            <a:r>
              <a:rPr lang="uk-UA" dirty="0"/>
              <a:t> </a:t>
            </a:r>
            <a:r>
              <a:rPr lang="uk-UA" dirty="0" err="1"/>
              <a:t>Укра</a:t>
            </a:r>
            <a:r>
              <a:rPr lang="uk-UA" b="1" u="sng" dirty="0" err="1"/>
              <a:t>ї́</a:t>
            </a:r>
            <a:r>
              <a:rPr lang="uk-UA" dirty="0" err="1"/>
              <a:t>ни</a:t>
            </a:r>
            <a:r>
              <a:rPr lang="uk-UA" dirty="0" smtClean="0"/>
              <a:t>.</a:t>
            </a:r>
          </a:p>
          <a:p>
            <a:endParaRPr lang="uk-UA" dirty="0"/>
          </a:p>
          <a:p>
            <a:pPr lvl="0"/>
            <a:r>
              <a:rPr lang="uk-UA" dirty="0"/>
              <a:t>Коли́ в </a:t>
            </a:r>
            <a:r>
              <a:rPr lang="uk-UA" dirty="0" err="1"/>
              <a:t>те́бе</a:t>
            </a:r>
            <a:r>
              <a:rPr lang="uk-UA" dirty="0"/>
              <a:t> </a:t>
            </a:r>
            <a:r>
              <a:rPr lang="uk-UA" dirty="0" err="1"/>
              <a:t>і́спит</a:t>
            </a:r>
            <a:r>
              <a:rPr lang="uk-UA" dirty="0"/>
              <a:t>?</a:t>
            </a:r>
          </a:p>
          <a:p>
            <a:pPr lvl="0"/>
            <a:r>
              <a:rPr lang="uk-UA" dirty="0" err="1"/>
              <a:t>З</a:t>
            </a:r>
            <a:r>
              <a:rPr lang="uk-UA" b="1" u="sng" dirty="0" err="1"/>
              <a:t>а́</a:t>
            </a:r>
            <a:r>
              <a:rPr lang="uk-UA" dirty="0" err="1"/>
              <a:t>втра</a:t>
            </a:r>
            <a:r>
              <a:rPr lang="uk-UA" dirty="0"/>
              <a:t>. О </a:t>
            </a:r>
            <a:r>
              <a:rPr lang="uk-UA" dirty="0" err="1"/>
              <a:t>во́сьмій</a:t>
            </a:r>
            <a:r>
              <a:rPr lang="uk-UA" dirty="0"/>
              <a:t> </a:t>
            </a:r>
            <a:r>
              <a:rPr lang="uk-UA" dirty="0" err="1"/>
              <a:t>р</a:t>
            </a:r>
            <a:r>
              <a:rPr lang="uk-UA" b="1" u="sng" dirty="0" err="1"/>
              <a:t>а́</a:t>
            </a:r>
            <a:r>
              <a:rPr lang="uk-UA" dirty="0" err="1"/>
              <a:t>нку</a:t>
            </a:r>
            <a:r>
              <a:rPr lang="uk-UA" dirty="0"/>
              <a:t>.</a:t>
            </a:r>
          </a:p>
          <a:p>
            <a:endParaRPr lang="uk-UA" dirty="0" smtClean="0"/>
          </a:p>
          <a:p>
            <a:r>
              <a:rPr lang="uk-UA" dirty="0" err="1" smtClean="0"/>
              <a:t>Пое́ма</a:t>
            </a:r>
            <a:r>
              <a:rPr lang="uk-UA" dirty="0" smtClean="0"/>
              <a:t> </a:t>
            </a:r>
            <a:r>
              <a:rPr lang="uk-UA" dirty="0" err="1"/>
              <a:t>Т.Шевче́нка</a:t>
            </a:r>
            <a:r>
              <a:rPr lang="uk-UA" dirty="0"/>
              <a:t> «</a:t>
            </a:r>
            <a:r>
              <a:rPr lang="uk-UA" dirty="0" err="1"/>
              <a:t>Кобз</a:t>
            </a:r>
            <a:r>
              <a:rPr lang="uk-UA" b="1" u="sng" dirty="0" err="1"/>
              <a:t>а</a:t>
            </a:r>
            <a:r>
              <a:rPr lang="uk-UA" u="sng" dirty="0" err="1"/>
              <a:t>́</a:t>
            </a:r>
            <a:r>
              <a:rPr lang="uk-UA" dirty="0" err="1"/>
              <a:t>р</a:t>
            </a:r>
            <a:r>
              <a:rPr lang="uk-UA" dirty="0" smtClean="0"/>
              <a:t>». </a:t>
            </a:r>
            <a:r>
              <a:rPr lang="uk-UA" dirty="0" err="1"/>
              <a:t>Прийм</a:t>
            </a:r>
            <a:r>
              <a:rPr lang="uk-UA" b="1" u="sng" dirty="0" err="1"/>
              <a:t>а́</a:t>
            </a:r>
            <a:r>
              <a:rPr lang="uk-UA" dirty="0" err="1"/>
              <a:t>льня</a:t>
            </a:r>
            <a:r>
              <a:rPr lang="uk-UA" dirty="0"/>
              <a:t>.</a:t>
            </a:r>
          </a:p>
          <a:p>
            <a:pPr marL="0" lvl="0" indent="0">
              <a:buNone/>
            </a:pPr>
            <a:r>
              <a:rPr lang="uk-UA" dirty="0" smtClean="0"/>
              <a:t>Дощ </a:t>
            </a:r>
            <a:r>
              <a:rPr lang="uk-UA" dirty="0" err="1"/>
              <a:t>перест</a:t>
            </a:r>
            <a:r>
              <a:rPr lang="uk-UA" b="1" u="sng" dirty="0" err="1"/>
              <a:t>а</a:t>
            </a:r>
            <a:r>
              <a:rPr lang="uk-UA" dirty="0" err="1"/>
              <a:t>́в</a:t>
            </a:r>
            <a:r>
              <a:rPr lang="uk-UA" dirty="0"/>
              <a:t> і </a:t>
            </a:r>
            <a:r>
              <a:rPr lang="uk-UA" dirty="0" err="1"/>
              <a:t>лю́ди</a:t>
            </a:r>
            <a:r>
              <a:rPr lang="uk-UA" dirty="0"/>
              <a:t> </a:t>
            </a:r>
            <a:r>
              <a:rPr lang="uk-UA" dirty="0" err="1"/>
              <a:t>ви́йшли</a:t>
            </a:r>
            <a:r>
              <a:rPr lang="uk-UA" dirty="0"/>
              <a:t> на </a:t>
            </a:r>
            <a:r>
              <a:rPr lang="uk-UA" dirty="0" err="1"/>
              <a:t>в</a:t>
            </a:r>
            <a:r>
              <a:rPr lang="uk-UA" b="1" u="sng" dirty="0" err="1"/>
              <a:t>у́</a:t>
            </a:r>
            <a:r>
              <a:rPr lang="uk-UA" dirty="0" err="1"/>
              <a:t>лиці</a:t>
            </a:r>
            <a:r>
              <a:rPr lang="uk-UA" dirty="0"/>
              <a:t>.</a:t>
            </a:r>
          </a:p>
          <a:p>
            <a:pPr lvl="0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38199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7729" y="682581"/>
            <a:ext cx="11552349" cy="1262129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Інтонаційні конструкції (ІК), виокремлені </a:t>
            </a:r>
            <a:br>
              <a:rPr lang="uk-UA" dirty="0"/>
            </a:br>
            <a:r>
              <a:rPr lang="uk-UA" dirty="0"/>
              <a:t>О. </a:t>
            </a:r>
            <a:r>
              <a:rPr lang="uk-UA" dirty="0" err="1"/>
              <a:t>Бризгуновою</a:t>
            </a:r>
            <a:r>
              <a:rPr lang="uk-UA" dirty="0"/>
              <a:t>.</a:t>
            </a:r>
            <a:br>
              <a:rPr lang="uk-UA" dirty="0"/>
            </a:br>
            <a:r>
              <a:rPr lang="uk-UA" dirty="0"/>
              <a:t>Типові вживання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06062" y="2034861"/>
            <a:ext cx="5885646" cy="4559122"/>
          </a:xfrm>
        </p:spPr>
        <p:txBody>
          <a:bodyPr>
            <a:normAutofit lnSpcReduction="10000"/>
          </a:bodyPr>
          <a:lstStyle/>
          <a:p>
            <a:r>
              <a:rPr lang="uk-UA" b="1" dirty="0" smtClean="0"/>
              <a:t>ІК-2</a:t>
            </a:r>
          </a:p>
          <a:p>
            <a:r>
              <a:rPr lang="uk-UA" dirty="0" smtClean="0"/>
              <a:t>для вираження запитання із займенниковим словом;</a:t>
            </a:r>
          </a:p>
          <a:p>
            <a:r>
              <a:rPr lang="uk-UA" dirty="0"/>
              <a:t>у</a:t>
            </a:r>
            <a:r>
              <a:rPr lang="uk-UA" dirty="0" smtClean="0"/>
              <a:t> привітаннях, звертаннях, вибаченнях;</a:t>
            </a:r>
          </a:p>
          <a:p>
            <a:r>
              <a:rPr lang="uk-UA" dirty="0"/>
              <a:t>д</a:t>
            </a:r>
            <a:r>
              <a:rPr lang="uk-UA" dirty="0" smtClean="0"/>
              <a:t>ля вираження волевиявлення, вимоги, спонукання;</a:t>
            </a:r>
            <a:endParaRPr lang="uk-UA" dirty="0"/>
          </a:p>
          <a:p>
            <a:endParaRPr lang="uk-UA" dirty="0" smtClean="0"/>
          </a:p>
          <a:p>
            <a:r>
              <a:rPr lang="uk-UA" dirty="0" smtClean="0"/>
              <a:t>для вираження питання-уточнення чи альтернативного запитання.</a:t>
            </a: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1709" y="2034861"/>
            <a:ext cx="5808370" cy="4559122"/>
          </a:xfrm>
        </p:spPr>
        <p:txBody>
          <a:bodyPr>
            <a:normAutofit lnSpcReduction="10000"/>
          </a:bodyPr>
          <a:lstStyle/>
          <a:p>
            <a:endParaRPr lang="uk-UA" dirty="0" smtClean="0"/>
          </a:p>
          <a:p>
            <a:r>
              <a:rPr lang="uk-UA" dirty="0" smtClean="0"/>
              <a:t>Хт</a:t>
            </a:r>
            <a:r>
              <a:rPr lang="uk-UA" b="1" u="sng" dirty="0" smtClean="0"/>
              <a:t>о</a:t>
            </a:r>
            <a:r>
              <a:rPr lang="uk-UA" dirty="0" smtClean="0"/>
              <a:t> там? Щ</a:t>
            </a:r>
            <a:r>
              <a:rPr lang="uk-UA" b="1" u="sng" dirty="0" smtClean="0"/>
              <a:t>о</a:t>
            </a:r>
            <a:r>
              <a:rPr lang="uk-UA" dirty="0" smtClean="0"/>
              <a:t> це?</a:t>
            </a:r>
          </a:p>
          <a:p>
            <a:endParaRPr lang="uk-UA" dirty="0"/>
          </a:p>
          <a:p>
            <a:pPr lvl="0"/>
            <a:r>
              <a:rPr lang="uk-UA" dirty="0" err="1" smtClean="0"/>
              <a:t>Шано́вна</a:t>
            </a:r>
            <a:r>
              <a:rPr lang="uk-UA" dirty="0" smtClean="0"/>
              <a:t> </a:t>
            </a:r>
            <a:r>
              <a:rPr lang="uk-UA" dirty="0" err="1"/>
              <a:t>Мари́но</a:t>
            </a:r>
            <a:r>
              <a:rPr lang="uk-UA" dirty="0"/>
              <a:t> </a:t>
            </a:r>
            <a:r>
              <a:rPr lang="uk-UA" dirty="0" err="1"/>
              <a:t>Мих</a:t>
            </a:r>
            <a:r>
              <a:rPr lang="uk-UA" u="sng" dirty="0" err="1"/>
              <a:t>а</a:t>
            </a:r>
            <a:r>
              <a:rPr lang="uk-UA" b="1" u="sng" dirty="0" err="1"/>
              <a:t>́</a:t>
            </a:r>
            <a:r>
              <a:rPr lang="uk-UA" dirty="0" err="1"/>
              <a:t>йлівно</a:t>
            </a:r>
            <a:r>
              <a:rPr lang="uk-UA" dirty="0" smtClean="0"/>
              <a:t>!</a:t>
            </a:r>
          </a:p>
          <a:p>
            <a:pPr lvl="0"/>
            <a:endParaRPr lang="uk-UA" dirty="0"/>
          </a:p>
          <a:p>
            <a:pPr lvl="0"/>
            <a:r>
              <a:rPr lang="uk-UA" dirty="0" err="1"/>
              <a:t>Зупин</a:t>
            </a:r>
            <a:r>
              <a:rPr lang="uk-UA" b="1" u="sng" dirty="0" err="1"/>
              <a:t>і́</a:t>
            </a:r>
            <a:r>
              <a:rPr lang="uk-UA" dirty="0" err="1"/>
              <a:t>ться</a:t>
            </a:r>
            <a:r>
              <a:rPr lang="uk-UA" dirty="0"/>
              <a:t>! </a:t>
            </a:r>
            <a:r>
              <a:rPr lang="uk-UA" dirty="0" err="1"/>
              <a:t>Т</a:t>
            </a:r>
            <a:r>
              <a:rPr lang="uk-UA" b="1" u="sng" dirty="0" err="1"/>
              <a:t>и́</a:t>
            </a:r>
            <a:r>
              <a:rPr lang="uk-UA" dirty="0" err="1"/>
              <a:t>хо</a:t>
            </a:r>
            <a:r>
              <a:rPr lang="uk-UA" dirty="0"/>
              <a:t>! </a:t>
            </a:r>
            <a:r>
              <a:rPr lang="uk-UA" dirty="0" err="1"/>
              <a:t>Дод</a:t>
            </a:r>
            <a:r>
              <a:rPr lang="uk-UA" b="1" u="sng" dirty="0" err="1"/>
              <a:t>о́</a:t>
            </a:r>
            <a:r>
              <a:rPr lang="uk-UA" dirty="0" err="1"/>
              <a:t>му</a:t>
            </a:r>
            <a:r>
              <a:rPr lang="uk-UA" dirty="0" smtClean="0"/>
              <a:t>!</a:t>
            </a:r>
          </a:p>
          <a:p>
            <a:pPr lvl="0"/>
            <a:endParaRPr lang="uk-UA" dirty="0"/>
          </a:p>
          <a:p>
            <a:pPr lvl="0"/>
            <a:r>
              <a:rPr lang="uk-UA" dirty="0"/>
              <a:t>Ти </a:t>
            </a:r>
            <a:r>
              <a:rPr lang="uk-UA" dirty="0" err="1"/>
              <a:t>при́йдеш</a:t>
            </a:r>
            <a:r>
              <a:rPr lang="uk-UA" dirty="0"/>
              <a:t> до нас? У </a:t>
            </a:r>
            <a:r>
              <a:rPr lang="uk-UA" dirty="0" err="1"/>
              <a:t>суб</a:t>
            </a:r>
            <a:r>
              <a:rPr lang="uk-UA" b="1" u="sng" dirty="0" err="1"/>
              <a:t>о́</a:t>
            </a:r>
            <a:r>
              <a:rPr lang="uk-UA" dirty="0" err="1"/>
              <a:t>ту</a:t>
            </a:r>
            <a:r>
              <a:rPr lang="uk-UA" dirty="0"/>
              <a:t>?</a:t>
            </a:r>
          </a:p>
          <a:p>
            <a:pPr lvl="0"/>
            <a:r>
              <a:rPr lang="uk-UA" dirty="0"/>
              <a:t>Ти </a:t>
            </a:r>
            <a:r>
              <a:rPr lang="uk-UA" dirty="0" err="1"/>
              <a:t>при́йдеш</a:t>
            </a:r>
            <a:r>
              <a:rPr lang="uk-UA" dirty="0"/>
              <a:t> у </a:t>
            </a:r>
            <a:r>
              <a:rPr lang="uk-UA" dirty="0" err="1"/>
              <a:t>субо́ту</a:t>
            </a:r>
            <a:r>
              <a:rPr lang="uk-UA" dirty="0"/>
              <a:t> чи в </a:t>
            </a:r>
            <a:r>
              <a:rPr lang="uk-UA" dirty="0" err="1"/>
              <a:t>нед</a:t>
            </a:r>
            <a:r>
              <a:rPr lang="uk-UA" b="1" u="sng" dirty="0" err="1"/>
              <a:t>і́</a:t>
            </a:r>
            <a:r>
              <a:rPr lang="uk-UA" dirty="0" err="1"/>
              <a:t>лю</a:t>
            </a:r>
            <a:r>
              <a:rPr lang="uk-UA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96516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577" y="167426"/>
            <a:ext cx="11732655" cy="148107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Інтонаційні конструкції (ІК), виокремлені </a:t>
            </a:r>
            <a:br>
              <a:rPr lang="uk-UA" dirty="0"/>
            </a:br>
            <a:r>
              <a:rPr lang="uk-UA" dirty="0"/>
              <a:t>О. </a:t>
            </a:r>
            <a:r>
              <a:rPr lang="uk-UA" dirty="0" err="1"/>
              <a:t>Бризгуновою</a:t>
            </a:r>
            <a:r>
              <a:rPr lang="uk-UA" dirty="0"/>
              <a:t>.</a:t>
            </a:r>
            <a:br>
              <a:rPr lang="uk-UA" dirty="0"/>
            </a:br>
            <a:r>
              <a:rPr lang="uk-UA" dirty="0"/>
              <a:t>Типові вживання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73487" y="1918951"/>
            <a:ext cx="5525037" cy="4675032"/>
          </a:xfrm>
        </p:spPr>
        <p:txBody>
          <a:bodyPr/>
          <a:lstStyle/>
          <a:p>
            <a:r>
              <a:rPr lang="uk-UA" b="1" dirty="0" smtClean="0"/>
              <a:t>ІК-3</a:t>
            </a:r>
            <a:endParaRPr lang="uk-UA" b="1" dirty="0"/>
          </a:p>
          <a:p>
            <a:r>
              <a:rPr lang="uk-UA" dirty="0"/>
              <a:t>д</a:t>
            </a:r>
            <a:r>
              <a:rPr lang="uk-UA" dirty="0" smtClean="0"/>
              <a:t>ля вираження запитання без питального слова (загальне запитання);</a:t>
            </a:r>
          </a:p>
          <a:p>
            <a:endParaRPr lang="uk-UA" dirty="0" smtClean="0"/>
          </a:p>
          <a:p>
            <a:r>
              <a:rPr lang="uk-UA" dirty="0" smtClean="0"/>
              <a:t>при перепитуванні;</a:t>
            </a:r>
          </a:p>
          <a:p>
            <a:r>
              <a:rPr lang="uk-UA" dirty="0"/>
              <a:t>у</a:t>
            </a:r>
            <a:r>
              <a:rPr lang="uk-UA" dirty="0" smtClean="0"/>
              <a:t> проханні (з центром на дієслові);</a:t>
            </a:r>
          </a:p>
          <a:p>
            <a:r>
              <a:rPr lang="uk-UA" dirty="0"/>
              <a:t>у</a:t>
            </a:r>
            <a:r>
              <a:rPr lang="uk-UA" dirty="0" smtClean="0"/>
              <a:t> проханні-запитанні зі словом </a:t>
            </a:r>
            <a:r>
              <a:rPr lang="uk-UA" b="1" i="1" dirty="0" smtClean="0"/>
              <a:t>можна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84889" y="1918951"/>
            <a:ext cx="5589431" cy="4675032"/>
          </a:xfrm>
        </p:spPr>
        <p:txBody>
          <a:bodyPr/>
          <a:lstStyle/>
          <a:p>
            <a:endParaRPr lang="uk-UA" dirty="0" smtClean="0"/>
          </a:p>
          <a:p>
            <a:pPr lvl="0"/>
            <a:r>
              <a:rPr lang="uk-UA" dirty="0"/>
              <a:t>Ви були́ на </a:t>
            </a:r>
            <a:r>
              <a:rPr lang="uk-UA" b="1" u="sng" dirty="0" err="1"/>
              <a:t>о́</a:t>
            </a:r>
            <a:r>
              <a:rPr lang="uk-UA" dirty="0" err="1"/>
              <a:t>пері</a:t>
            </a:r>
            <a:r>
              <a:rPr lang="uk-UA" dirty="0"/>
              <a:t>?</a:t>
            </a:r>
          </a:p>
          <a:p>
            <a:pPr lvl="0"/>
            <a:endParaRPr lang="uk-UA" dirty="0" smtClean="0"/>
          </a:p>
          <a:p>
            <a:pPr lvl="0"/>
            <a:r>
              <a:rPr lang="uk-UA" dirty="0" err="1" smtClean="0"/>
              <a:t>Секрета́р</a:t>
            </a:r>
            <a:r>
              <a:rPr lang="uk-UA" dirty="0" smtClean="0"/>
              <a:t> </a:t>
            </a:r>
            <a:r>
              <a:rPr lang="uk-UA" dirty="0" err="1"/>
              <a:t>ви́йшов</a:t>
            </a:r>
            <a:r>
              <a:rPr lang="uk-UA" dirty="0"/>
              <a:t> у </a:t>
            </a:r>
            <a:r>
              <a:rPr lang="uk-UA" dirty="0" err="1"/>
              <a:t>бухгате́рію</a:t>
            </a:r>
            <a:r>
              <a:rPr lang="uk-UA" dirty="0"/>
              <a:t>.</a:t>
            </a:r>
          </a:p>
          <a:p>
            <a:pPr lvl="0"/>
            <a:r>
              <a:rPr lang="uk-UA" dirty="0"/>
              <a:t>Куд</a:t>
            </a:r>
            <a:r>
              <a:rPr lang="uk-UA" b="1" u="sng" dirty="0"/>
              <a:t>и́</a:t>
            </a:r>
            <a:r>
              <a:rPr lang="uk-UA" dirty="0"/>
              <a:t>? У </a:t>
            </a:r>
            <a:r>
              <a:rPr lang="uk-UA" dirty="0" err="1"/>
              <a:t>бухгат</a:t>
            </a:r>
            <a:r>
              <a:rPr lang="uk-UA" b="1" u="sng" dirty="0" err="1"/>
              <a:t>е́</a:t>
            </a:r>
            <a:r>
              <a:rPr lang="uk-UA" dirty="0" err="1"/>
              <a:t>рію</a:t>
            </a:r>
            <a:r>
              <a:rPr lang="uk-UA" dirty="0"/>
              <a:t>?</a:t>
            </a:r>
          </a:p>
          <a:p>
            <a:pPr lvl="0"/>
            <a:endParaRPr lang="uk-UA" dirty="0" smtClean="0"/>
          </a:p>
          <a:p>
            <a:pPr lvl="0"/>
            <a:r>
              <a:rPr lang="uk-UA" dirty="0" err="1" smtClean="0"/>
              <a:t>Зачин</a:t>
            </a:r>
            <a:r>
              <a:rPr lang="uk-UA" b="1" u="sng" dirty="0" err="1" smtClean="0"/>
              <a:t>і́</a:t>
            </a:r>
            <a:r>
              <a:rPr lang="uk-UA" dirty="0" err="1" smtClean="0"/>
              <a:t>ть</a:t>
            </a:r>
            <a:r>
              <a:rPr lang="uk-UA" dirty="0" smtClean="0"/>
              <a:t> </a:t>
            </a:r>
            <a:r>
              <a:rPr lang="uk-UA" dirty="0" err="1"/>
              <a:t>две́рі</a:t>
            </a:r>
            <a:r>
              <a:rPr lang="uk-UA" dirty="0"/>
              <a:t>!</a:t>
            </a:r>
          </a:p>
          <a:p>
            <a:pPr lvl="0"/>
            <a:endParaRPr lang="uk-UA" dirty="0" smtClean="0"/>
          </a:p>
          <a:p>
            <a:pPr lvl="0"/>
            <a:r>
              <a:rPr lang="uk-UA" dirty="0" err="1" smtClean="0"/>
              <a:t>М</a:t>
            </a:r>
            <a:r>
              <a:rPr lang="uk-UA" b="1" u="sng" dirty="0" err="1" smtClean="0"/>
              <a:t>о́</a:t>
            </a:r>
            <a:r>
              <a:rPr lang="uk-UA" dirty="0" err="1" smtClean="0"/>
              <a:t>жна</a:t>
            </a:r>
            <a:r>
              <a:rPr lang="uk-UA" dirty="0" smtClean="0"/>
              <a:t> </a:t>
            </a:r>
            <a:r>
              <a:rPr lang="uk-UA" dirty="0" err="1"/>
              <a:t>ви́йти</a:t>
            </a:r>
            <a:r>
              <a:rPr lang="uk-UA" dirty="0"/>
              <a:t>?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00885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003" y="257578"/>
            <a:ext cx="11436439" cy="137804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Інтонаційні конструкції (ІК), виокремлені </a:t>
            </a:r>
            <a:br>
              <a:rPr lang="uk-UA" dirty="0"/>
            </a:br>
            <a:r>
              <a:rPr lang="uk-UA" dirty="0"/>
              <a:t>О. </a:t>
            </a:r>
            <a:r>
              <a:rPr lang="uk-UA" dirty="0" err="1"/>
              <a:t>Бризгуновою</a:t>
            </a:r>
            <a:r>
              <a:rPr lang="uk-UA" dirty="0"/>
              <a:t>.</a:t>
            </a:r>
            <a:br>
              <a:rPr lang="uk-UA" dirty="0"/>
            </a:br>
            <a:r>
              <a:rPr lang="uk-UA" dirty="0"/>
              <a:t>Типові вживання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577" y="1931830"/>
            <a:ext cx="5821251" cy="4610637"/>
          </a:xfrm>
        </p:spPr>
        <p:txBody>
          <a:bodyPr/>
          <a:lstStyle/>
          <a:p>
            <a:r>
              <a:rPr lang="uk-UA" b="1" dirty="0" smtClean="0"/>
              <a:t>ІК-4</a:t>
            </a:r>
            <a:endParaRPr lang="uk-UA" b="1" dirty="0"/>
          </a:p>
          <a:p>
            <a:r>
              <a:rPr lang="uk-UA" dirty="0" smtClean="0"/>
              <a:t>у питальних реченнях зі сполучником </a:t>
            </a:r>
            <a:r>
              <a:rPr lang="uk-UA" b="1" dirty="0" smtClean="0"/>
              <a:t>а;</a:t>
            </a:r>
          </a:p>
          <a:p>
            <a:r>
              <a:rPr lang="uk-UA" dirty="0"/>
              <a:t>в</a:t>
            </a:r>
            <a:r>
              <a:rPr lang="uk-UA" dirty="0" smtClean="0"/>
              <a:t> анкетних запитаннях та з відтінком вимоги;</a:t>
            </a:r>
          </a:p>
          <a:p>
            <a:endParaRPr lang="uk-UA" dirty="0" smtClean="0"/>
          </a:p>
          <a:p>
            <a:r>
              <a:rPr lang="uk-UA" dirty="0" smtClean="0"/>
              <a:t>у питальних реченнях із займенниковими словами із відтінком невдоволення, повчання.</a:t>
            </a: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03831" y="1931831"/>
            <a:ext cx="5512158" cy="4610636"/>
          </a:xfrm>
        </p:spPr>
        <p:txBody>
          <a:bodyPr/>
          <a:lstStyle/>
          <a:p>
            <a:pPr lvl="0"/>
            <a:endParaRPr lang="uk-UA" dirty="0" smtClean="0"/>
          </a:p>
          <a:p>
            <a:pPr lvl="0"/>
            <a:r>
              <a:rPr lang="uk-UA" dirty="0" err="1" smtClean="0"/>
              <a:t>Го́сті</a:t>
            </a:r>
            <a:r>
              <a:rPr lang="uk-UA" dirty="0" smtClean="0"/>
              <a:t> </a:t>
            </a:r>
            <a:r>
              <a:rPr lang="uk-UA" dirty="0"/>
              <a:t>вже прийшли́.</a:t>
            </a:r>
          </a:p>
          <a:p>
            <a:pPr lvl="0"/>
            <a:r>
              <a:rPr lang="uk-UA" dirty="0"/>
              <a:t>А Петр</a:t>
            </a:r>
            <a:r>
              <a:rPr lang="uk-UA" b="1" u="sng" dirty="0"/>
              <a:t>о́</a:t>
            </a:r>
            <a:r>
              <a:rPr lang="uk-UA" dirty="0"/>
              <a:t>?</a:t>
            </a:r>
          </a:p>
          <a:p>
            <a:pPr lvl="0"/>
            <a:endParaRPr lang="uk-UA" dirty="0" smtClean="0"/>
          </a:p>
          <a:p>
            <a:pPr lvl="0"/>
            <a:r>
              <a:rPr lang="uk-UA" dirty="0" smtClean="0"/>
              <a:t>Ваш </a:t>
            </a:r>
            <a:r>
              <a:rPr lang="uk-UA" dirty="0" err="1"/>
              <a:t>п</a:t>
            </a:r>
            <a:r>
              <a:rPr lang="uk-UA" b="1" u="sng" dirty="0" err="1"/>
              <a:t>а́</a:t>
            </a:r>
            <a:r>
              <a:rPr lang="uk-UA" dirty="0" err="1"/>
              <a:t>спорт</a:t>
            </a:r>
            <a:r>
              <a:rPr lang="uk-UA" dirty="0"/>
              <a:t>?</a:t>
            </a:r>
          </a:p>
          <a:p>
            <a:pPr lvl="0"/>
            <a:r>
              <a:rPr lang="uk-UA" dirty="0" err="1" smtClean="0"/>
              <a:t>Ва́ше</a:t>
            </a:r>
            <a:r>
              <a:rPr lang="uk-UA" dirty="0" smtClean="0"/>
              <a:t> </a:t>
            </a:r>
            <a:r>
              <a:rPr lang="uk-UA" dirty="0"/>
              <a:t>ім’</a:t>
            </a:r>
            <a:r>
              <a:rPr lang="uk-UA" b="1" u="sng" dirty="0"/>
              <a:t>я́</a:t>
            </a:r>
            <a:r>
              <a:rPr lang="uk-UA" dirty="0"/>
              <a:t>, </a:t>
            </a:r>
            <a:r>
              <a:rPr lang="uk-UA" dirty="0" err="1"/>
              <a:t>пр</a:t>
            </a:r>
            <a:r>
              <a:rPr lang="uk-UA" b="1" u="sng" dirty="0" err="1"/>
              <a:t>і́</a:t>
            </a:r>
            <a:r>
              <a:rPr lang="uk-UA" dirty="0" err="1"/>
              <a:t>звище</a:t>
            </a:r>
            <a:r>
              <a:rPr lang="uk-UA" dirty="0"/>
              <a:t>?</a:t>
            </a:r>
          </a:p>
          <a:p>
            <a:pPr lvl="0"/>
            <a:endParaRPr lang="uk-UA" dirty="0" smtClean="0"/>
          </a:p>
          <a:p>
            <a:pPr lvl="0"/>
            <a:r>
              <a:rPr lang="uk-UA" dirty="0" smtClean="0"/>
              <a:t>Д</a:t>
            </a:r>
            <a:r>
              <a:rPr lang="uk-UA" b="1" u="sng" dirty="0" smtClean="0"/>
              <a:t>е</a:t>
            </a:r>
            <a:r>
              <a:rPr lang="uk-UA" dirty="0" smtClean="0"/>
              <a:t> </a:t>
            </a:r>
            <a:r>
              <a:rPr lang="uk-UA" dirty="0"/>
              <a:t>ти був усю́ ніч? </a:t>
            </a:r>
            <a:r>
              <a:rPr lang="uk-UA" b="1" u="sng" dirty="0"/>
              <a:t>Я</a:t>
            </a:r>
            <a:r>
              <a:rPr lang="uk-UA" dirty="0"/>
              <a:t>к ти міг?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68895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2123" y="360609"/>
            <a:ext cx="11397803" cy="1287887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Інтонаційні конструкції (ІК), виокремлені </a:t>
            </a:r>
            <a:br>
              <a:rPr lang="uk-UA" dirty="0"/>
            </a:br>
            <a:r>
              <a:rPr lang="uk-UA" dirty="0"/>
              <a:t>О. </a:t>
            </a:r>
            <a:r>
              <a:rPr lang="uk-UA" dirty="0" err="1"/>
              <a:t>Бризгуновою</a:t>
            </a:r>
            <a:r>
              <a:rPr lang="uk-UA" dirty="0"/>
              <a:t>.</a:t>
            </a:r>
            <a:br>
              <a:rPr lang="uk-UA" dirty="0"/>
            </a:br>
            <a:r>
              <a:rPr lang="uk-UA" dirty="0"/>
              <a:t>Типові вживання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79548" y="1957589"/>
            <a:ext cx="5745031" cy="4219374"/>
          </a:xfrm>
        </p:spPr>
        <p:txBody>
          <a:bodyPr/>
          <a:lstStyle/>
          <a:p>
            <a:r>
              <a:rPr lang="uk-UA" b="1" dirty="0" smtClean="0"/>
              <a:t>ІК-5</a:t>
            </a:r>
          </a:p>
          <a:p>
            <a:r>
              <a:rPr lang="uk-UA" dirty="0" smtClean="0"/>
              <a:t>для вираження високого ступеня ознаки, дії, стану у реченні із займенниковим словом і без нього;</a:t>
            </a:r>
          </a:p>
          <a:p>
            <a:endParaRPr lang="uk-UA" dirty="0" smtClean="0"/>
          </a:p>
          <a:p>
            <a:r>
              <a:rPr lang="uk-UA" dirty="0" smtClean="0"/>
              <a:t>для вираження бажання. </a:t>
            </a:r>
            <a:endParaRPr lang="uk-UA" dirty="0"/>
          </a:p>
          <a:p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605325" y="1957589"/>
            <a:ext cx="5333390" cy="4219374"/>
          </a:xfrm>
        </p:spPr>
        <p:txBody>
          <a:bodyPr/>
          <a:lstStyle/>
          <a:p>
            <a:endParaRPr lang="uk-UA" dirty="0" smtClean="0"/>
          </a:p>
          <a:p>
            <a:pPr lvl="0"/>
            <a:r>
              <a:rPr lang="uk-UA" dirty="0" err="1"/>
              <a:t>Як</a:t>
            </a:r>
            <a:r>
              <a:rPr lang="uk-UA" b="1" u="sng" dirty="0" err="1"/>
              <a:t>и́</a:t>
            </a:r>
            <a:r>
              <a:rPr lang="uk-UA" dirty="0" err="1"/>
              <a:t>й</a:t>
            </a:r>
            <a:r>
              <a:rPr lang="uk-UA" dirty="0"/>
              <a:t> </a:t>
            </a:r>
            <a:r>
              <a:rPr lang="uk-UA" dirty="0" err="1"/>
              <a:t>чудо́вий</a:t>
            </a:r>
            <a:r>
              <a:rPr lang="uk-UA" dirty="0"/>
              <a:t> д</a:t>
            </a:r>
            <a:r>
              <a:rPr lang="uk-UA" b="1" u="sng" dirty="0"/>
              <a:t>е</a:t>
            </a:r>
            <a:r>
              <a:rPr lang="uk-UA" dirty="0"/>
              <a:t>нь!</a:t>
            </a:r>
          </a:p>
          <a:p>
            <a:pPr lvl="0"/>
            <a:r>
              <a:rPr lang="uk-UA" dirty="0" err="1"/>
              <a:t>Розк</a:t>
            </a:r>
            <a:r>
              <a:rPr lang="uk-UA" b="1" u="sng" dirty="0" err="1"/>
              <a:t>і́</a:t>
            </a:r>
            <a:r>
              <a:rPr lang="uk-UA" dirty="0" err="1"/>
              <a:t>шна</a:t>
            </a:r>
            <a:r>
              <a:rPr lang="uk-UA" dirty="0"/>
              <a:t> </a:t>
            </a:r>
            <a:r>
              <a:rPr lang="uk-UA" dirty="0" err="1"/>
              <a:t>пог</a:t>
            </a:r>
            <a:r>
              <a:rPr lang="uk-UA" b="1" u="sng" dirty="0" err="1"/>
              <a:t>о́</a:t>
            </a:r>
            <a:r>
              <a:rPr lang="uk-UA" dirty="0" err="1"/>
              <a:t>да</a:t>
            </a:r>
            <a:r>
              <a:rPr lang="uk-UA" dirty="0"/>
              <a:t>!</a:t>
            </a:r>
          </a:p>
          <a:p>
            <a:pPr lvl="0"/>
            <a:r>
              <a:rPr lang="uk-UA" dirty="0"/>
              <a:t>Він </a:t>
            </a:r>
            <a:r>
              <a:rPr lang="uk-UA" dirty="0" err="1"/>
              <a:t>поверн</a:t>
            </a:r>
            <a:r>
              <a:rPr lang="uk-UA" b="1" u="sng" dirty="0" err="1"/>
              <a:t>у́</a:t>
            </a:r>
            <a:r>
              <a:rPr lang="uk-UA" dirty="0" err="1"/>
              <a:t>вся</a:t>
            </a:r>
            <a:r>
              <a:rPr lang="uk-UA" dirty="0"/>
              <a:t> вноч</a:t>
            </a:r>
            <a:r>
              <a:rPr lang="uk-UA" b="1" u="sng" dirty="0"/>
              <a:t>і́</a:t>
            </a:r>
            <a:r>
              <a:rPr lang="uk-UA" dirty="0" smtClean="0"/>
              <a:t>!</a:t>
            </a:r>
          </a:p>
          <a:p>
            <a:pPr lvl="0"/>
            <a:endParaRPr lang="uk-UA" dirty="0"/>
          </a:p>
          <a:p>
            <a:pPr lvl="0"/>
            <a:r>
              <a:rPr lang="uk-UA" dirty="0"/>
              <a:t>Х</a:t>
            </a:r>
            <a:r>
              <a:rPr lang="uk-UA" b="1" u="sng" dirty="0"/>
              <a:t>а</a:t>
            </a:r>
            <a:r>
              <a:rPr lang="uk-UA" dirty="0"/>
              <a:t>й </a:t>
            </a:r>
            <a:r>
              <a:rPr lang="uk-UA" dirty="0" err="1"/>
              <a:t>бу́де</a:t>
            </a:r>
            <a:r>
              <a:rPr lang="uk-UA" dirty="0"/>
              <a:t> </a:t>
            </a:r>
            <a:r>
              <a:rPr lang="uk-UA" dirty="0" err="1"/>
              <a:t>щ</a:t>
            </a:r>
            <a:r>
              <a:rPr lang="uk-UA" b="1" u="sng" dirty="0" err="1"/>
              <a:t>а́</a:t>
            </a:r>
            <a:r>
              <a:rPr lang="uk-UA" dirty="0" err="1"/>
              <a:t>стя</a:t>
            </a:r>
            <a:r>
              <a:rPr lang="uk-UA" dirty="0"/>
              <a:t>!</a:t>
            </a:r>
          </a:p>
          <a:p>
            <a:pPr lvl="0"/>
            <a:r>
              <a:rPr lang="uk-UA" dirty="0"/>
              <a:t>Х</a:t>
            </a:r>
            <a:r>
              <a:rPr lang="uk-UA" b="1" u="sng" dirty="0"/>
              <a:t>о</a:t>
            </a:r>
            <a:r>
              <a:rPr lang="uk-UA" dirty="0"/>
              <a:t>ч би не було́ дощ</a:t>
            </a:r>
            <a:r>
              <a:rPr lang="uk-UA" b="1" u="sng" dirty="0"/>
              <a:t>у́</a:t>
            </a:r>
            <a:r>
              <a:rPr lang="uk-UA" dirty="0"/>
              <a:t>!</a:t>
            </a:r>
          </a:p>
          <a:p>
            <a:pPr lvl="0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57299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6366" y="365125"/>
            <a:ext cx="10967434" cy="1322007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Інтонаційні конструкції (ІК), виокремлені </a:t>
            </a:r>
            <a:br>
              <a:rPr lang="uk-UA" dirty="0"/>
            </a:br>
            <a:r>
              <a:rPr lang="uk-UA" dirty="0"/>
              <a:t>О. </a:t>
            </a:r>
            <a:r>
              <a:rPr lang="uk-UA" dirty="0" err="1"/>
              <a:t>Бризгуновою</a:t>
            </a:r>
            <a:r>
              <a:rPr lang="uk-UA" dirty="0"/>
              <a:t>.</a:t>
            </a:r>
            <a:br>
              <a:rPr lang="uk-UA" dirty="0"/>
            </a:br>
            <a:r>
              <a:rPr lang="uk-UA" dirty="0"/>
              <a:t>Типові вживання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5155" y="2060619"/>
            <a:ext cx="5809425" cy="4116343"/>
          </a:xfrm>
        </p:spPr>
        <p:txBody>
          <a:bodyPr>
            <a:normAutofit/>
          </a:bodyPr>
          <a:lstStyle/>
          <a:p>
            <a:r>
              <a:rPr lang="uk-UA" b="1" dirty="0" smtClean="0"/>
              <a:t>ІК-6</a:t>
            </a:r>
            <a:endParaRPr lang="uk-UA" b="1" dirty="0"/>
          </a:p>
          <a:p>
            <a:r>
              <a:rPr lang="uk-UA" dirty="0" smtClean="0"/>
              <a:t>для вираження високого ступеня вияву ознаки у реченні із займенниковим словом, але  центром не на ньому;</a:t>
            </a:r>
          </a:p>
          <a:p>
            <a:r>
              <a:rPr lang="uk-UA" dirty="0"/>
              <a:t>д</a:t>
            </a:r>
            <a:r>
              <a:rPr lang="uk-UA" dirty="0" smtClean="0"/>
              <a:t>ля вираження  запитання-подиву з центром на питальному слові;</a:t>
            </a:r>
          </a:p>
          <a:p>
            <a:endParaRPr lang="uk-UA" dirty="0" smtClean="0"/>
          </a:p>
          <a:p>
            <a:r>
              <a:rPr lang="uk-UA" dirty="0" smtClean="0"/>
              <a:t>Для вираження незавершеності.</a:t>
            </a: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29590" y="2060619"/>
            <a:ext cx="5396248" cy="4116343"/>
          </a:xfrm>
        </p:spPr>
        <p:txBody>
          <a:bodyPr>
            <a:normAutofit/>
          </a:bodyPr>
          <a:lstStyle/>
          <a:p>
            <a:endParaRPr lang="uk-UA" dirty="0" smtClean="0"/>
          </a:p>
          <a:p>
            <a:pPr lvl="0"/>
            <a:r>
              <a:rPr lang="uk-UA" dirty="0" err="1"/>
              <a:t>Яки́й</a:t>
            </a:r>
            <a:r>
              <a:rPr lang="uk-UA" dirty="0"/>
              <a:t> д</a:t>
            </a:r>
            <a:r>
              <a:rPr lang="uk-UA" b="1" u="sng" dirty="0"/>
              <a:t>е</a:t>
            </a:r>
            <a:r>
              <a:rPr lang="uk-UA" dirty="0"/>
              <a:t>нь! Як </a:t>
            </a:r>
            <a:r>
              <a:rPr lang="uk-UA" dirty="0" err="1"/>
              <a:t>д</a:t>
            </a:r>
            <a:r>
              <a:rPr lang="uk-UA" b="1" u="sng" dirty="0" err="1"/>
              <a:t>о́</a:t>
            </a:r>
            <a:r>
              <a:rPr lang="uk-UA" dirty="0" err="1"/>
              <a:t>вго</a:t>
            </a:r>
            <a:r>
              <a:rPr lang="uk-UA" dirty="0"/>
              <a:t>!</a:t>
            </a:r>
          </a:p>
          <a:p>
            <a:pPr lvl="0"/>
            <a:r>
              <a:rPr lang="uk-UA" dirty="0" err="1"/>
              <a:t>Люд</a:t>
            </a:r>
            <a:r>
              <a:rPr lang="uk-UA" b="1" u="sng" dirty="0" err="1"/>
              <a:t>и́</a:t>
            </a:r>
            <a:r>
              <a:rPr lang="uk-UA" dirty="0" err="1"/>
              <a:t>на</a:t>
            </a:r>
            <a:r>
              <a:rPr lang="uk-UA" dirty="0"/>
              <a:t>!</a:t>
            </a:r>
          </a:p>
          <a:p>
            <a:pPr lvl="0"/>
            <a:endParaRPr lang="uk-UA" dirty="0" smtClean="0"/>
          </a:p>
          <a:p>
            <a:pPr lvl="0"/>
            <a:r>
              <a:rPr lang="uk-UA" b="1" u="sng" dirty="0" smtClean="0"/>
              <a:t>Де</a:t>
            </a:r>
            <a:r>
              <a:rPr lang="uk-UA" dirty="0" smtClean="0"/>
              <a:t> </a:t>
            </a:r>
            <a:r>
              <a:rPr lang="uk-UA" dirty="0"/>
              <a:t>ж мої́ ключі́?</a:t>
            </a:r>
          </a:p>
          <a:p>
            <a:pPr lvl="0"/>
            <a:r>
              <a:rPr lang="uk-UA" dirty="0"/>
              <a:t>Куд</a:t>
            </a:r>
            <a:r>
              <a:rPr lang="uk-UA" b="1" u="sng" dirty="0"/>
              <a:t>и́</a:t>
            </a:r>
            <a:r>
              <a:rPr lang="uk-UA" dirty="0"/>
              <a:t> вони́ </a:t>
            </a:r>
            <a:r>
              <a:rPr lang="uk-UA" dirty="0" err="1"/>
              <a:t>зни́кли</a:t>
            </a:r>
            <a:r>
              <a:rPr lang="uk-UA" dirty="0"/>
              <a:t>?</a:t>
            </a:r>
          </a:p>
          <a:p>
            <a:pPr lvl="0"/>
            <a:endParaRPr lang="uk-UA" dirty="0" smtClean="0"/>
          </a:p>
          <a:p>
            <a:pPr lvl="0"/>
            <a:r>
              <a:rPr lang="uk-UA" dirty="0" smtClean="0"/>
              <a:t>Якщо́ </a:t>
            </a:r>
            <a:r>
              <a:rPr lang="uk-UA" dirty="0"/>
              <a:t>ти ще раз таке́ </a:t>
            </a:r>
            <a:r>
              <a:rPr lang="uk-UA" dirty="0" err="1"/>
              <a:t>зр</a:t>
            </a:r>
            <a:r>
              <a:rPr lang="uk-UA" b="1" u="sng" dirty="0" err="1"/>
              <a:t>о́</a:t>
            </a:r>
            <a:r>
              <a:rPr lang="uk-UA" dirty="0" err="1"/>
              <a:t>биш</a:t>
            </a:r>
            <a:r>
              <a:rPr lang="uk-UA" dirty="0"/>
              <a:t>…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38276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003" y="283335"/>
            <a:ext cx="10928797" cy="1407353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Інтонаційні конструкції (ІК), виокремлені </a:t>
            </a:r>
            <a:br>
              <a:rPr lang="uk-UA" dirty="0"/>
            </a:br>
            <a:r>
              <a:rPr lang="uk-UA" dirty="0"/>
              <a:t>О. </a:t>
            </a:r>
            <a:r>
              <a:rPr lang="uk-UA" dirty="0" err="1"/>
              <a:t>Бризгуновою</a:t>
            </a:r>
            <a:r>
              <a:rPr lang="uk-UA" dirty="0"/>
              <a:t>.</a:t>
            </a:r>
            <a:br>
              <a:rPr lang="uk-UA" dirty="0"/>
            </a:br>
            <a:r>
              <a:rPr lang="uk-UA" dirty="0"/>
              <a:t>Типові вживання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uk-UA" b="1" dirty="0" smtClean="0"/>
              <a:t>ІК-7</a:t>
            </a:r>
            <a:endParaRPr lang="uk-UA" b="1" dirty="0"/>
          </a:p>
          <a:p>
            <a:r>
              <a:rPr lang="uk-UA" dirty="0"/>
              <a:t>д</a:t>
            </a:r>
            <a:r>
              <a:rPr lang="uk-UA" dirty="0" smtClean="0"/>
              <a:t>ля вираження заперечення ознаки, неможливості дії із займенниковими словами з центром на них;</a:t>
            </a:r>
          </a:p>
          <a:p>
            <a:endParaRPr lang="uk-UA" dirty="0" smtClean="0"/>
          </a:p>
          <a:p>
            <a:r>
              <a:rPr lang="uk-UA" dirty="0" smtClean="0"/>
              <a:t>для вираження посилення заперечення, ствердження без займенникових слів.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err="1" smtClean="0"/>
              <a:t>Як</a:t>
            </a:r>
            <a:r>
              <a:rPr lang="uk-UA" b="1" u="sng" dirty="0" err="1" smtClean="0"/>
              <a:t>и́</a:t>
            </a:r>
            <a:r>
              <a:rPr lang="uk-UA" dirty="0" err="1" smtClean="0"/>
              <a:t>й</a:t>
            </a:r>
            <a:r>
              <a:rPr lang="uk-UA" dirty="0" smtClean="0"/>
              <a:t> </a:t>
            </a:r>
            <a:r>
              <a:rPr lang="uk-UA" dirty="0"/>
              <a:t>він </a:t>
            </a:r>
            <a:r>
              <a:rPr lang="uk-UA" dirty="0" err="1"/>
              <a:t>полі́тик</a:t>
            </a:r>
            <a:r>
              <a:rPr lang="uk-UA" dirty="0"/>
              <a:t>!</a:t>
            </a:r>
          </a:p>
          <a:p>
            <a:r>
              <a:rPr lang="uk-UA" dirty="0"/>
              <a:t>Хт</a:t>
            </a:r>
            <a:r>
              <a:rPr lang="uk-UA" b="1" u="sng" dirty="0"/>
              <a:t>о</a:t>
            </a:r>
            <a:r>
              <a:rPr lang="uk-UA" dirty="0"/>
              <a:t> так </a:t>
            </a:r>
            <a:r>
              <a:rPr lang="uk-UA" dirty="0" err="1"/>
              <a:t>ро́бить</a:t>
            </a:r>
            <a:r>
              <a:rPr lang="uk-UA" dirty="0"/>
              <a:t>!</a:t>
            </a:r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r>
              <a:rPr lang="uk-UA" dirty="0" err="1" smtClean="0"/>
              <a:t>Роз</a:t>
            </a:r>
            <a:r>
              <a:rPr lang="uk-UA" b="1" u="sng" dirty="0" err="1" smtClean="0"/>
              <a:t>у́</a:t>
            </a:r>
            <a:r>
              <a:rPr lang="uk-UA" dirty="0" err="1" smtClean="0"/>
              <a:t>мна</a:t>
            </a:r>
            <a:r>
              <a:rPr lang="uk-UA" dirty="0" smtClean="0"/>
              <a:t> </a:t>
            </a:r>
            <a:r>
              <a:rPr lang="uk-UA" dirty="0"/>
              <a:t>вона́ </a:t>
            </a:r>
            <a:r>
              <a:rPr lang="uk-UA" dirty="0" err="1"/>
              <a:t>люди́на</a:t>
            </a:r>
            <a:r>
              <a:rPr lang="uk-UA" dirty="0"/>
              <a:t>!</a:t>
            </a:r>
          </a:p>
          <a:p>
            <a:r>
              <a:rPr lang="uk-UA" dirty="0" err="1"/>
              <a:t>Баг</a:t>
            </a:r>
            <a:r>
              <a:rPr lang="uk-UA" b="1" u="sng" dirty="0" err="1"/>
              <a:t>а́</a:t>
            </a:r>
            <a:r>
              <a:rPr lang="uk-UA" dirty="0" err="1"/>
              <a:t>то</a:t>
            </a:r>
            <a:r>
              <a:rPr lang="uk-UA" dirty="0"/>
              <a:t>!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22046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45465" y="850006"/>
            <a:ext cx="9814740" cy="5326957"/>
          </a:xfrm>
        </p:spPr>
        <p:txBody>
          <a:bodyPr>
            <a:normAutofit/>
          </a:bodyPr>
          <a:lstStyle/>
          <a:p>
            <a:pPr indent="228600" algn="just"/>
            <a:r>
              <a:rPr lang="uk-UA" sz="3600" dirty="0"/>
              <a:t>На початковому етапі вивчення української мови </a:t>
            </a:r>
            <a:r>
              <a:rPr lang="uk-UA" sz="3600" dirty="0" err="1"/>
              <a:t>інофони</a:t>
            </a:r>
            <a:r>
              <a:rPr lang="uk-UA" sz="3600" dirty="0"/>
              <a:t> опановують перші </a:t>
            </a:r>
            <a:r>
              <a:rPr lang="uk-UA" sz="3600" b="1" dirty="0"/>
              <a:t>чотири ІК</a:t>
            </a:r>
            <a:r>
              <a:rPr lang="uk-UA" sz="3600" dirty="0"/>
              <a:t>, із трьома наступними знайомляться на просунутому етапі. Проте інтонаційну роботу слід проводити навіть під час прослуховування чи промовляння елементарних фраз, що дасть змогу іноземним студентам розпізнавати, а потім правильно вживати у власному мовленні різні ІК відповідно до комунікативного завдання.</a:t>
            </a:r>
          </a:p>
          <a:p>
            <a:pPr indent="228600" algn="just"/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771638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30310" y="772732"/>
            <a:ext cx="10329895" cy="5404231"/>
          </a:xfrm>
        </p:spPr>
        <p:txBody>
          <a:bodyPr>
            <a:normAutofit lnSpcReduction="10000"/>
          </a:bodyPr>
          <a:lstStyle/>
          <a:p>
            <a:pPr indent="228600" algn="just"/>
            <a:r>
              <a:rPr lang="uk-UA" sz="3600" dirty="0"/>
              <a:t>Для швидшого досягнення результату </a:t>
            </a:r>
            <a:r>
              <a:rPr lang="uk-UA" sz="3600" dirty="0" err="1"/>
              <a:t>інофони</a:t>
            </a:r>
            <a:r>
              <a:rPr lang="uk-UA" sz="3600" dirty="0"/>
              <a:t> під керівництвом викладача повинні виконувати низку завдань у чітко встановленому порядку: </a:t>
            </a:r>
            <a:r>
              <a:rPr lang="uk-UA" sz="3600" b="1" dirty="0"/>
              <a:t>спостереження – розрізнення – вживання</a:t>
            </a:r>
            <a:r>
              <a:rPr lang="uk-UA" sz="3600" dirty="0"/>
              <a:t>. Зрозуміло, що засвоєння інтонаційних конструкцій, це не лише знання їх переліку, структури та отримання інформації про їхнє вживання, найважливіше для іноземних студентів – це набуття досвіду слухання з розумінням комунікативної ситуації, у якій застосовується та чи інша ІК.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84728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1017431" y="528034"/>
            <a:ext cx="10375005" cy="5648929"/>
          </a:xfrm>
        </p:spPr>
        <p:txBody>
          <a:bodyPr rtlCol="0">
            <a:normAutofit/>
          </a:bodyPr>
          <a:lstStyle/>
          <a:p>
            <a:pPr marL="0" indent="228600" algn="just">
              <a:spcBef>
                <a:spcPts val="0"/>
              </a:spcBef>
            </a:pPr>
            <a:r>
              <a:rPr lang="uk-UA" dirty="0" smtClean="0"/>
              <a:t>У </a:t>
            </a:r>
            <a:r>
              <a:rPr lang="uk-UA" dirty="0"/>
              <a:t>навчанні будь-якої іноземної мови, зокрема й української, ключову роль виконують фонетика та фонологія. Крім вивчення потрібного обсягу лексики та граматичних правил, </a:t>
            </a:r>
            <a:r>
              <a:rPr lang="uk-UA" dirty="0" err="1"/>
              <a:t>інофонам</a:t>
            </a:r>
            <a:r>
              <a:rPr lang="uk-UA" dirty="0"/>
              <a:t> надзвичайно важливо опанувати правильну вимову та засвоїти інтонацію, адже без цього їхнє мовлення буде незрозуміле носіям української мови.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533" y="3565298"/>
            <a:ext cx="5954467" cy="3292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93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25714" y="841829"/>
            <a:ext cx="10668000" cy="5326742"/>
          </a:xfrm>
        </p:spPr>
        <p:txBody>
          <a:bodyPr/>
          <a:lstStyle/>
          <a:p>
            <a:pPr indent="228600" algn="just"/>
            <a:r>
              <a:rPr lang="uk-UA" sz="3600" dirty="0"/>
              <a:t>Для ефективного формування інтонаційних навичок викладач знайомить студентів зі значеннями певної ІК та типовими ситуаціями вживаннями кожної з них. </a:t>
            </a:r>
            <a:r>
              <a:rPr lang="uk-UA" sz="3600" dirty="0" err="1"/>
              <a:t>Інофон</a:t>
            </a:r>
            <a:r>
              <a:rPr lang="uk-UA" sz="3600" dirty="0"/>
              <a:t> має знати не лише які рухи голосу і в якому місці необхідні для вимовляння певної ІК, але й те, в якій ситуації доцільне її вживання. Адже часто, особливо у спонтанному мовленні інтонаційне оформлення відіграє вирішальну роль у розумінні висловлювання.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42415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98285" y="696686"/>
            <a:ext cx="10508343" cy="5480277"/>
          </a:xfrm>
        </p:spPr>
        <p:txBody>
          <a:bodyPr>
            <a:normAutofit/>
          </a:bodyPr>
          <a:lstStyle/>
          <a:p>
            <a:pPr indent="228600" algn="just"/>
            <a:r>
              <a:rPr lang="uk-UA" sz="3600" dirty="0" smtClean="0"/>
              <a:t>Основна робота, орієнтована на формування інтонаційних навичок, провадиться під час вступного фонетичного курсу. Проте подеколи трапляється так, що після завершення початкового етапу, припиняється й відпрацювання вимовних та інтонаційних </a:t>
            </a:r>
            <a:r>
              <a:rPr lang="uk-UA" sz="3600" dirty="0" err="1" smtClean="0"/>
              <a:t>управностей</a:t>
            </a:r>
            <a:r>
              <a:rPr lang="uk-UA" sz="3600" dirty="0" smtClean="0"/>
              <a:t>. Це призводить до того, що сформовані навички поступово «відмирають» та нівелюються.</a:t>
            </a:r>
            <a:endParaRPr lang="uk-UA" sz="3600" dirty="0"/>
          </a:p>
        </p:txBody>
      </p:sp>
      <p:pic>
        <p:nvPicPr>
          <p:cNvPr id="5" name="20181018_00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697028" y="52625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968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08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320800" y="595086"/>
            <a:ext cx="10039405" cy="5581877"/>
          </a:xfrm>
        </p:spPr>
        <p:txBody>
          <a:bodyPr>
            <a:normAutofit/>
          </a:bodyPr>
          <a:lstStyle/>
          <a:p>
            <a:pPr lvl="0" indent="228600" algn="just"/>
            <a:r>
              <a:rPr lang="uk-UA" sz="3600" dirty="0"/>
              <a:t>Для своєрідного «відновлення» вмінь правильно інтонувати мовлення українською мовою, можна запропонувати вправи, які дозволять студентам вирізняти в реченнях синтагми; визначати ритм у реченні; виявляти тип речення за інтонацією; визначати комунікативно вагоме слово і ставити логічний наголос, надавати висловлюванню </a:t>
            </a:r>
            <a:r>
              <a:rPr lang="uk-UA" sz="3600" dirty="0" err="1"/>
              <a:t>емоційно</a:t>
            </a:r>
            <a:r>
              <a:rPr lang="uk-UA" sz="3600" dirty="0"/>
              <a:t>-експресивного забарвлення.</a:t>
            </a:r>
          </a:p>
        </p:txBody>
      </p:sp>
    </p:spTree>
    <p:extLst>
      <p:ext uri="{BB962C8B-B14F-4D97-AF65-F5344CB8AC3E}">
        <p14:creationId xmlns:p14="http://schemas.microsoft.com/office/powerpoint/2010/main" val="1829323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56068" y="476518"/>
            <a:ext cx="10304137" cy="5700445"/>
          </a:xfrm>
        </p:spPr>
        <p:txBody>
          <a:bodyPr/>
          <a:lstStyle/>
          <a:p>
            <a:r>
              <a:rPr lang="uk-UA" b="1" dirty="0"/>
              <a:t>Завдання </a:t>
            </a:r>
            <a:r>
              <a:rPr lang="ru-RU" b="1" dirty="0"/>
              <a:t>1. </a:t>
            </a:r>
            <a:r>
              <a:rPr lang="uk-UA" dirty="0" err="1"/>
              <a:t>Вимовте</a:t>
            </a:r>
            <a:r>
              <a:rPr lang="uk-UA" dirty="0"/>
              <a:t> сполуки голосних звуків послідовно, кожну на окремому видиху, низьким грудним голосом, ніби ви розповідаєте «страшну казку». </a:t>
            </a:r>
          </a:p>
          <a:p>
            <a:r>
              <a:rPr lang="ru-RU" i="1" dirty="0"/>
              <a:t>У, 		УО, 		УОА, 		УОА</a:t>
            </a:r>
            <a:r>
              <a:rPr lang="uk-UA" i="1" dirty="0"/>
              <a:t>Е</a:t>
            </a:r>
            <a:r>
              <a:rPr lang="ru-RU" i="1" dirty="0"/>
              <a:t>,	</a:t>
            </a:r>
            <a:r>
              <a:rPr lang="uk-UA" i="1" dirty="0"/>
              <a:t>   </a:t>
            </a:r>
            <a:r>
              <a:rPr lang="ru-RU" i="1" dirty="0"/>
              <a:t>	УОА</a:t>
            </a:r>
            <a:r>
              <a:rPr lang="uk-UA" i="1" dirty="0"/>
              <a:t>ЕИ</a:t>
            </a:r>
            <a:r>
              <a:rPr lang="ru-RU" i="1" dirty="0"/>
              <a:t>,</a:t>
            </a:r>
            <a:endParaRPr lang="uk-UA" dirty="0"/>
          </a:p>
          <a:p>
            <a:r>
              <a:rPr lang="uk-UA" i="1" dirty="0"/>
              <a:t>И</a:t>
            </a:r>
            <a:r>
              <a:rPr lang="ru-RU" i="1" dirty="0"/>
              <a:t>,		</a:t>
            </a:r>
            <a:r>
              <a:rPr lang="uk-UA" i="1" dirty="0"/>
              <a:t>ИЕ</a:t>
            </a:r>
            <a:r>
              <a:rPr lang="ru-RU" i="1" dirty="0"/>
              <a:t>,		</a:t>
            </a:r>
            <a:r>
              <a:rPr lang="uk-UA" i="1" dirty="0"/>
              <a:t>ИЕ</a:t>
            </a:r>
            <a:r>
              <a:rPr lang="ru-RU" i="1" dirty="0"/>
              <a:t>А,		</a:t>
            </a:r>
            <a:r>
              <a:rPr lang="uk-UA" i="1" dirty="0"/>
              <a:t>ИЕ</a:t>
            </a:r>
            <a:r>
              <a:rPr lang="ru-RU" i="1" dirty="0"/>
              <a:t>АО,	</a:t>
            </a:r>
            <a:r>
              <a:rPr lang="uk-UA" i="1" dirty="0"/>
              <a:t>           ИЕ</a:t>
            </a:r>
            <a:r>
              <a:rPr lang="ru-RU" i="1" dirty="0"/>
              <a:t>АОУ.</a:t>
            </a:r>
            <a:endParaRPr lang="uk-UA" dirty="0"/>
          </a:p>
          <a:p>
            <a:r>
              <a:rPr lang="uk-UA" b="1" dirty="0"/>
              <a:t>Завдання</a:t>
            </a:r>
            <a:r>
              <a:rPr lang="ru-RU" b="1" dirty="0"/>
              <a:t> 2.</a:t>
            </a:r>
            <a:r>
              <a:rPr lang="ru-RU" dirty="0"/>
              <a:t> </a:t>
            </a:r>
            <a:r>
              <a:rPr lang="uk-UA" dirty="0"/>
              <a:t>У безперервній лінії звучання виділіть інтонаційно голосний звук легким підвищенням чи пониженням голосу, плавно зливаючи його  наступними звуками. </a:t>
            </a:r>
          </a:p>
          <a:p>
            <a:r>
              <a:rPr lang="ru-RU" i="1" dirty="0" err="1"/>
              <a:t>уОуау</a:t>
            </a:r>
            <a:r>
              <a:rPr lang="uk-UA" i="1" dirty="0"/>
              <a:t>е</a:t>
            </a:r>
            <a:r>
              <a:rPr lang="ru-RU" i="1" dirty="0"/>
              <a:t>у</a:t>
            </a:r>
            <a:r>
              <a:rPr lang="uk-UA" i="1" dirty="0"/>
              <a:t>і</a:t>
            </a:r>
            <a:r>
              <a:rPr lang="ru-RU" i="1" dirty="0"/>
              <a:t>у</a:t>
            </a:r>
            <a:r>
              <a:rPr lang="uk-UA" i="1" dirty="0"/>
              <a:t>и</a:t>
            </a:r>
            <a:r>
              <a:rPr lang="ru-RU" i="1" dirty="0"/>
              <a:t>?	</a:t>
            </a:r>
            <a:r>
              <a:rPr lang="ru-RU" dirty="0"/>
              <a:t>(</a:t>
            </a:r>
            <a:r>
              <a:rPr lang="uk-UA" dirty="0"/>
              <a:t>запитання</a:t>
            </a:r>
            <a:r>
              <a:rPr lang="ru-RU" dirty="0"/>
              <a:t>), </a:t>
            </a:r>
            <a:endParaRPr lang="uk-UA" dirty="0"/>
          </a:p>
          <a:p>
            <a:r>
              <a:rPr lang="ru-RU" i="1" dirty="0" err="1"/>
              <a:t>уОуау</a:t>
            </a:r>
            <a:r>
              <a:rPr lang="uk-UA" i="1" dirty="0"/>
              <a:t>е</a:t>
            </a:r>
            <a:r>
              <a:rPr lang="ru-RU" i="1" dirty="0"/>
              <a:t>у</a:t>
            </a:r>
            <a:r>
              <a:rPr lang="uk-UA" i="1" dirty="0"/>
              <a:t>і</a:t>
            </a:r>
            <a:r>
              <a:rPr lang="ru-RU" i="1" dirty="0"/>
              <a:t>у</a:t>
            </a:r>
            <a:r>
              <a:rPr lang="uk-UA" i="1" dirty="0"/>
              <a:t>и</a:t>
            </a:r>
            <a:r>
              <a:rPr lang="ru-RU" i="1" dirty="0"/>
              <a:t>!	</a:t>
            </a:r>
            <a:r>
              <a:rPr lang="ru-RU" dirty="0"/>
              <a:t>(</a:t>
            </a:r>
            <a:r>
              <a:rPr lang="uk-UA" dirty="0"/>
              <a:t>відповідь</a:t>
            </a:r>
            <a:r>
              <a:rPr lang="ru-RU" dirty="0"/>
              <a:t>),</a:t>
            </a:r>
            <a:endParaRPr lang="uk-UA" dirty="0"/>
          </a:p>
          <a:p>
            <a:r>
              <a:rPr lang="ru-RU" i="1" dirty="0" err="1"/>
              <a:t>уоуАу</a:t>
            </a:r>
            <a:r>
              <a:rPr lang="uk-UA" i="1" dirty="0"/>
              <a:t>е</a:t>
            </a:r>
            <a:r>
              <a:rPr lang="ru-RU" i="1" dirty="0"/>
              <a:t>у</a:t>
            </a:r>
            <a:r>
              <a:rPr lang="uk-UA" i="1" dirty="0"/>
              <a:t>і</a:t>
            </a:r>
            <a:r>
              <a:rPr lang="ru-RU" i="1" dirty="0"/>
              <a:t>у</a:t>
            </a:r>
            <a:r>
              <a:rPr lang="uk-UA" i="1" dirty="0"/>
              <a:t>и</a:t>
            </a:r>
            <a:r>
              <a:rPr lang="ru-RU" i="1" dirty="0"/>
              <a:t>?	</a:t>
            </a:r>
            <a:r>
              <a:rPr lang="ru-RU" dirty="0"/>
              <a:t>(</a:t>
            </a:r>
            <a:r>
              <a:rPr lang="uk-UA" dirty="0"/>
              <a:t>запитання</a:t>
            </a:r>
            <a:r>
              <a:rPr lang="ru-RU" dirty="0"/>
              <a:t>),</a:t>
            </a:r>
            <a:endParaRPr lang="uk-UA" dirty="0"/>
          </a:p>
          <a:p>
            <a:r>
              <a:rPr lang="ru-RU" i="1" dirty="0" err="1"/>
              <a:t>уоуАу</a:t>
            </a:r>
            <a:r>
              <a:rPr lang="uk-UA" i="1" dirty="0"/>
              <a:t>е</a:t>
            </a:r>
            <a:r>
              <a:rPr lang="ru-RU" i="1" dirty="0"/>
              <a:t>у</a:t>
            </a:r>
            <a:r>
              <a:rPr lang="uk-UA" i="1" dirty="0"/>
              <a:t>і</a:t>
            </a:r>
            <a:r>
              <a:rPr lang="ru-RU" i="1" dirty="0"/>
              <a:t>у</a:t>
            </a:r>
            <a:r>
              <a:rPr lang="uk-UA" i="1" dirty="0"/>
              <a:t>и</a:t>
            </a:r>
            <a:r>
              <a:rPr lang="ru-RU" i="1" dirty="0"/>
              <a:t>!	</a:t>
            </a:r>
            <a:r>
              <a:rPr lang="ru-RU" dirty="0"/>
              <a:t>(</a:t>
            </a:r>
            <a:r>
              <a:rPr lang="uk-UA" dirty="0"/>
              <a:t>відповідь</a:t>
            </a:r>
            <a:r>
              <a:rPr lang="ru-RU" dirty="0"/>
              <a:t>) </a:t>
            </a:r>
            <a:r>
              <a:rPr lang="uk-UA" dirty="0"/>
              <a:t>тощо</a:t>
            </a:r>
            <a:r>
              <a:rPr lang="ru-RU" dirty="0"/>
              <a:t>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2299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390918" y="669701"/>
            <a:ext cx="9969287" cy="5507262"/>
          </a:xfrm>
        </p:spPr>
        <p:txBody>
          <a:bodyPr>
            <a:normAutofit lnSpcReduction="10000"/>
          </a:bodyPr>
          <a:lstStyle/>
          <a:p>
            <a:r>
              <a:rPr lang="uk-UA" b="1" dirty="0"/>
              <a:t>Завдання</a:t>
            </a:r>
            <a:r>
              <a:rPr lang="ru-RU" b="1" dirty="0"/>
              <a:t> 3.</a:t>
            </a:r>
            <a:r>
              <a:rPr lang="ru-RU" dirty="0"/>
              <a:t> </a:t>
            </a:r>
            <a:r>
              <a:rPr lang="uk-UA" dirty="0" err="1"/>
              <a:t>Вимовте</a:t>
            </a:r>
            <a:r>
              <a:rPr lang="uk-UA" dirty="0"/>
              <a:t> вигук </a:t>
            </a:r>
            <a:r>
              <a:rPr lang="ru-RU" dirty="0"/>
              <a:t>"о" </a:t>
            </a:r>
            <a:r>
              <a:rPr lang="uk-UA" dirty="0"/>
              <a:t>з</a:t>
            </a:r>
            <a:r>
              <a:rPr lang="ru-RU" dirty="0"/>
              <a:t> р</a:t>
            </a:r>
            <a:r>
              <a:rPr lang="uk-UA" dirty="0"/>
              <a:t>і</a:t>
            </a:r>
            <a:r>
              <a:rPr lang="ru-RU" dirty="0" err="1"/>
              <a:t>зно</a:t>
            </a:r>
            <a:r>
              <a:rPr lang="uk-UA" dirty="0"/>
              <a:t>ю</a:t>
            </a:r>
            <a:r>
              <a:rPr lang="uk-UA" b="1" dirty="0"/>
              <a:t> </a:t>
            </a:r>
            <a:r>
              <a:rPr lang="uk-UA" dirty="0"/>
              <a:t>і</a:t>
            </a:r>
            <a:r>
              <a:rPr lang="ru-RU" dirty="0" err="1"/>
              <a:t>нтонац</a:t>
            </a:r>
            <a:r>
              <a:rPr lang="uk-UA" dirty="0" err="1"/>
              <a:t>ією</a:t>
            </a:r>
            <a:r>
              <a:rPr lang="ru-RU" dirty="0"/>
              <a:t>.</a:t>
            </a:r>
            <a:endParaRPr lang="uk-UA" dirty="0"/>
          </a:p>
          <a:p>
            <a:r>
              <a:rPr lang="ru-RU" dirty="0"/>
              <a:t>• </a:t>
            </a:r>
            <a:r>
              <a:rPr lang="uk-UA" dirty="0"/>
              <a:t>здивовано</a:t>
            </a:r>
            <a:r>
              <a:rPr lang="ru-RU" dirty="0"/>
              <a:t>,</a:t>
            </a:r>
            <a:endParaRPr lang="uk-UA" dirty="0"/>
          </a:p>
          <a:p>
            <a:r>
              <a:rPr lang="ru-RU" dirty="0"/>
              <a:t>• рад</a:t>
            </a:r>
            <a:r>
              <a:rPr lang="uk-UA" dirty="0"/>
              <a:t>і</a:t>
            </a:r>
            <a:r>
              <a:rPr lang="ru-RU" dirty="0" err="1"/>
              <a:t>сно</a:t>
            </a:r>
            <a:r>
              <a:rPr lang="ru-RU" dirty="0"/>
              <a:t>,</a:t>
            </a:r>
            <a:endParaRPr lang="uk-UA" dirty="0"/>
          </a:p>
          <a:p>
            <a:r>
              <a:rPr lang="ru-RU" dirty="0"/>
              <a:t>• </a:t>
            </a:r>
            <a:r>
              <a:rPr lang="uk-UA" dirty="0"/>
              <a:t>злякано,</a:t>
            </a:r>
          </a:p>
          <a:p>
            <a:r>
              <a:rPr lang="ru-RU" dirty="0"/>
              <a:t>• </a:t>
            </a:r>
            <a:r>
              <a:rPr lang="uk-UA" dirty="0"/>
              <a:t>і</a:t>
            </a:r>
            <a:r>
              <a:rPr lang="ru-RU" dirty="0" err="1"/>
              <a:t>рон</a:t>
            </a:r>
            <a:r>
              <a:rPr lang="uk-UA" dirty="0"/>
              <a:t>і</a:t>
            </a:r>
            <a:r>
              <a:rPr lang="ru-RU" dirty="0"/>
              <a:t>ч</a:t>
            </a:r>
            <a:r>
              <a:rPr lang="uk-UA" dirty="0"/>
              <a:t>но</a:t>
            </a:r>
            <a:r>
              <a:rPr lang="ru-RU" dirty="0"/>
              <a:t>,</a:t>
            </a:r>
            <a:endParaRPr lang="uk-UA" dirty="0"/>
          </a:p>
          <a:p>
            <a:r>
              <a:rPr lang="ru-RU" dirty="0"/>
              <a:t>• </a:t>
            </a:r>
            <a:r>
              <a:rPr lang="uk-UA" dirty="0"/>
              <a:t>зі шкодуванням</a:t>
            </a:r>
            <a:r>
              <a:rPr lang="ru-RU" dirty="0"/>
              <a:t>.</a:t>
            </a:r>
            <a:endParaRPr lang="uk-UA" dirty="0"/>
          </a:p>
          <a:p>
            <a:r>
              <a:rPr lang="uk-UA" b="1" dirty="0"/>
              <a:t>Завдання </a:t>
            </a:r>
            <a:r>
              <a:rPr lang="ru-RU" b="1" dirty="0"/>
              <a:t>4.</a:t>
            </a:r>
            <a:r>
              <a:rPr lang="ru-RU" i="1" dirty="0"/>
              <a:t> </a:t>
            </a:r>
            <a:r>
              <a:rPr lang="ru-RU" dirty="0" err="1"/>
              <a:t>Тренуйте</a:t>
            </a:r>
            <a:r>
              <a:rPr lang="ru-RU" dirty="0"/>
              <a:t> голос на </a:t>
            </a:r>
            <a:r>
              <a:rPr lang="uk-UA" dirty="0"/>
              <a:t>питальній інтонації</a:t>
            </a:r>
            <a:r>
              <a:rPr lang="ru-RU" dirty="0"/>
              <a:t>.</a:t>
            </a:r>
            <a:r>
              <a:rPr lang="ru-RU" b="1" dirty="0"/>
              <a:t> </a:t>
            </a:r>
            <a:r>
              <a:rPr lang="uk-UA" dirty="0"/>
              <a:t>Підвищуйте</a:t>
            </a:r>
            <a:r>
              <a:rPr lang="ru-RU" dirty="0"/>
              <a:t> голос на </a:t>
            </a:r>
            <a:r>
              <a:rPr lang="uk-UA" dirty="0"/>
              <a:t>виділених</a:t>
            </a:r>
            <a:r>
              <a:rPr lang="ru-RU" dirty="0"/>
              <a:t> словах.</a:t>
            </a:r>
            <a:endParaRPr lang="uk-UA" dirty="0"/>
          </a:p>
          <a:p>
            <a:r>
              <a:rPr lang="ru-RU" b="1" i="1" dirty="0" err="1"/>
              <a:t>Скі́льк</a:t>
            </a:r>
            <a:r>
              <a:rPr lang="uk-UA" b="1" i="1" dirty="0"/>
              <a:t>и</a:t>
            </a:r>
            <a:r>
              <a:rPr lang="ru-RU" i="1" dirty="0"/>
              <a:t> т</a:t>
            </a:r>
            <a:r>
              <a:rPr lang="uk-UA" i="1" dirty="0"/>
              <a:t>о</a:t>
            </a:r>
            <a:r>
              <a:rPr lang="ru-RU" i="1" dirty="0"/>
              <a:t>б</a:t>
            </a:r>
            <a:r>
              <a:rPr lang="uk-UA" i="1" dirty="0"/>
              <a:t>і́ </a:t>
            </a:r>
            <a:r>
              <a:rPr lang="uk-UA" i="1" dirty="0" err="1"/>
              <a:t>ро́ків</a:t>
            </a:r>
            <a:r>
              <a:rPr lang="ru-RU" i="1" dirty="0"/>
              <a:t>?</a:t>
            </a:r>
            <a:endParaRPr lang="uk-UA" dirty="0"/>
          </a:p>
          <a:p>
            <a:r>
              <a:rPr lang="ru-RU" i="1" dirty="0"/>
              <a:t>Т</a:t>
            </a:r>
            <a:r>
              <a:rPr lang="uk-UA" i="1" dirty="0"/>
              <a:t>и</a:t>
            </a:r>
            <a:r>
              <a:rPr lang="ru-RU" i="1" dirty="0"/>
              <a:t> </a:t>
            </a:r>
            <a:r>
              <a:rPr lang="ru-RU" i="1" dirty="0" err="1"/>
              <a:t>живеш</a:t>
            </a:r>
            <a:r>
              <a:rPr lang="ru-RU" i="1" dirty="0"/>
              <a:t> </a:t>
            </a:r>
            <a:r>
              <a:rPr lang="uk-UA" i="1" dirty="0"/>
              <a:t>у </a:t>
            </a:r>
            <a:r>
              <a:rPr lang="ru-RU" b="1" i="1" dirty="0"/>
              <a:t>ново</a:t>
            </a:r>
            <a:r>
              <a:rPr lang="uk-UA" b="1" i="1" dirty="0"/>
              <a:t>́</a:t>
            </a:r>
            <a:r>
              <a:rPr lang="ru-RU" b="1" i="1" dirty="0"/>
              <a:t>м</a:t>
            </a:r>
            <a:r>
              <a:rPr lang="uk-UA" b="1" i="1" dirty="0"/>
              <a:t>у</a:t>
            </a:r>
            <a:r>
              <a:rPr lang="ru-RU" i="1" dirty="0"/>
              <a:t> </a:t>
            </a:r>
            <a:r>
              <a:rPr lang="ru-RU" i="1" dirty="0" err="1"/>
              <a:t>до́мі</a:t>
            </a:r>
            <a:r>
              <a:rPr lang="ru-RU" i="1" dirty="0"/>
              <a:t>?</a:t>
            </a:r>
            <a:endParaRPr lang="uk-UA" dirty="0"/>
          </a:p>
          <a:p>
            <a:r>
              <a:rPr lang="ru-RU" i="1" dirty="0"/>
              <a:t>У вас </a:t>
            </a:r>
            <a:r>
              <a:rPr lang="uk-UA" b="1" i="1" dirty="0"/>
              <a:t>є</a:t>
            </a:r>
            <a:r>
              <a:rPr lang="ru-RU" i="1" dirty="0"/>
              <a:t> </a:t>
            </a:r>
            <a:r>
              <a:rPr lang="ru-RU" i="1" dirty="0" err="1"/>
              <a:t>телефо́н</a:t>
            </a:r>
            <a:r>
              <a:rPr lang="ru-RU" i="1" dirty="0"/>
              <a:t>?</a:t>
            </a:r>
            <a:endParaRPr lang="uk-UA" dirty="0"/>
          </a:p>
          <a:p>
            <a:r>
              <a:rPr lang="ru-RU" b="1" dirty="0"/>
              <a:t>Де</a:t>
            </a:r>
            <a:r>
              <a:rPr lang="ru-RU" dirty="0"/>
              <a:t> </a:t>
            </a:r>
            <a:r>
              <a:rPr lang="ru-RU" i="1" dirty="0"/>
              <a:t>т</a:t>
            </a:r>
            <a:r>
              <a:rPr lang="uk-UA" i="1" dirty="0"/>
              <a:t>и </a:t>
            </a:r>
            <a:r>
              <a:rPr lang="uk-UA" i="1" dirty="0" err="1"/>
              <a:t>працю́єш</a:t>
            </a:r>
            <a:r>
              <a:rPr lang="ru-RU" i="1" dirty="0"/>
              <a:t>? </a:t>
            </a:r>
            <a:r>
              <a:rPr lang="uk-UA" dirty="0"/>
              <a:t>та ін.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75365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7577" y="244699"/>
            <a:ext cx="11102629" cy="6323526"/>
          </a:xfrm>
        </p:spPr>
        <p:txBody>
          <a:bodyPr>
            <a:normAutofit fontScale="92500" lnSpcReduction="10000"/>
          </a:bodyPr>
          <a:lstStyle/>
          <a:p>
            <a:r>
              <a:rPr lang="uk-UA" b="1" dirty="0"/>
              <a:t>Завдання</a:t>
            </a:r>
            <a:r>
              <a:rPr lang="ru-RU" b="1" dirty="0"/>
              <a:t> 5.</a:t>
            </a:r>
            <a:r>
              <a:rPr lang="ru-RU" i="1" dirty="0"/>
              <a:t> </a:t>
            </a:r>
            <a:r>
              <a:rPr lang="ru-RU" dirty="0"/>
              <a:t>Прочитайте </a:t>
            </a:r>
            <a:r>
              <a:rPr lang="uk-UA" dirty="0"/>
              <a:t>запропоновані</a:t>
            </a:r>
            <a:r>
              <a:rPr lang="ru-RU" dirty="0"/>
              <a:t> фраз</a:t>
            </a:r>
            <a:r>
              <a:rPr lang="uk-UA" dirty="0"/>
              <a:t>и відповідно до змістового завдання</a:t>
            </a:r>
            <a:r>
              <a:rPr lang="ru-RU" dirty="0"/>
              <a:t>. </a:t>
            </a:r>
            <a:r>
              <a:rPr lang="uk-UA" dirty="0"/>
              <a:t>Зверніть увагу</a:t>
            </a:r>
            <a:r>
              <a:rPr lang="ru-RU" dirty="0"/>
              <a:t> на </a:t>
            </a:r>
            <a:r>
              <a:rPr lang="ru-RU" dirty="0" err="1"/>
              <a:t>правильний</a:t>
            </a:r>
            <a:r>
              <a:rPr lang="ru-RU" dirty="0"/>
              <a:t>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uk-UA" dirty="0"/>
              <a:t>інтонації</a:t>
            </a:r>
            <a:r>
              <a:rPr lang="ru-RU" dirty="0"/>
              <a:t>.</a:t>
            </a:r>
            <a:endParaRPr lang="uk-UA" dirty="0"/>
          </a:p>
          <a:p>
            <a:endParaRPr lang="ru-RU" i="1" dirty="0" smtClean="0"/>
          </a:p>
          <a:p>
            <a:r>
              <a:rPr lang="ru-RU" i="1" dirty="0" smtClean="0"/>
              <a:t>• </a:t>
            </a:r>
            <a:r>
              <a:rPr lang="ru-RU" i="1" dirty="0" err="1"/>
              <a:t>Сн</a:t>
            </a:r>
            <a:r>
              <a:rPr lang="uk-UA" i="1" dirty="0"/>
              <a:t>і</a:t>
            </a:r>
            <a:r>
              <a:rPr lang="ru-RU" i="1" dirty="0"/>
              <a:t>г п</a:t>
            </a:r>
            <a:r>
              <a:rPr lang="uk-UA" i="1" dirty="0"/>
              <a:t>і</a:t>
            </a:r>
            <a:r>
              <a:rPr lang="ru-RU" i="1" dirty="0"/>
              <a:t>ш</a:t>
            </a:r>
            <a:r>
              <a:rPr lang="uk-UA" i="1" dirty="0" err="1"/>
              <a:t>ов</a:t>
            </a:r>
            <a:endParaRPr lang="uk-UA" dirty="0"/>
          </a:p>
          <a:p>
            <a:r>
              <a:rPr lang="ru-RU" dirty="0"/>
              <a:t>- </a:t>
            </a:r>
            <a:r>
              <a:rPr lang="uk-UA" dirty="0"/>
              <a:t>Запитуйте, дивуючись</a:t>
            </a:r>
            <a:r>
              <a:rPr lang="ru-RU" dirty="0"/>
              <a:t> - ?!</a:t>
            </a:r>
            <a:endParaRPr lang="uk-UA" dirty="0"/>
          </a:p>
          <a:p>
            <a:r>
              <a:rPr lang="ru-RU" dirty="0"/>
              <a:t>- </a:t>
            </a:r>
            <a:r>
              <a:rPr lang="uk-UA" dirty="0"/>
              <a:t>Захоплюйтеся, радіючи</a:t>
            </a:r>
            <a:r>
              <a:rPr lang="ru-RU" dirty="0"/>
              <a:t> - !</a:t>
            </a:r>
            <a:endParaRPr lang="uk-UA" dirty="0"/>
          </a:p>
          <a:p>
            <a:r>
              <a:rPr lang="ru-RU" dirty="0"/>
              <a:t>- </a:t>
            </a:r>
            <a:r>
              <a:rPr lang="uk-UA" dirty="0"/>
              <a:t>Засмучуєтеся зміною погоди</a:t>
            </a:r>
            <a:r>
              <a:rPr lang="ru-RU" dirty="0"/>
              <a:t>.</a:t>
            </a:r>
            <a:endParaRPr lang="uk-UA" dirty="0"/>
          </a:p>
          <a:p>
            <a:r>
              <a:rPr lang="ru-RU" dirty="0"/>
              <a:t>- </a:t>
            </a:r>
            <a:r>
              <a:rPr lang="uk-UA" dirty="0"/>
              <a:t>Уточнюєте</a:t>
            </a:r>
            <a:r>
              <a:rPr lang="ru-RU" dirty="0"/>
              <a:t> - ?</a:t>
            </a:r>
            <a:endParaRPr lang="uk-UA" dirty="0"/>
          </a:p>
          <a:p>
            <a:r>
              <a:rPr lang="ru-RU" dirty="0"/>
              <a:t>- </a:t>
            </a:r>
            <a:r>
              <a:rPr lang="uk-UA" dirty="0"/>
              <a:t>Радісно повідомляючи друзям</a:t>
            </a:r>
            <a:r>
              <a:rPr lang="ru-RU" dirty="0"/>
              <a:t> - !</a:t>
            </a:r>
            <a:endParaRPr lang="uk-UA" dirty="0"/>
          </a:p>
          <a:p>
            <a:endParaRPr lang="ru-RU" i="1" dirty="0" smtClean="0"/>
          </a:p>
          <a:p>
            <a:r>
              <a:rPr lang="ru-RU" i="1" dirty="0" smtClean="0"/>
              <a:t>• </a:t>
            </a:r>
            <a:r>
              <a:rPr lang="ru-RU" i="1" dirty="0"/>
              <a:t>М</a:t>
            </a:r>
            <a:r>
              <a:rPr lang="uk-UA" i="1" dirty="0"/>
              <a:t>и</a:t>
            </a:r>
            <a:r>
              <a:rPr lang="ru-RU" i="1" dirty="0"/>
              <a:t> п</a:t>
            </a:r>
            <a:r>
              <a:rPr lang="uk-UA" i="1" dirty="0"/>
              <a:t>і</a:t>
            </a:r>
            <a:r>
              <a:rPr lang="ru-RU" i="1" dirty="0" err="1"/>
              <a:t>дем</a:t>
            </a:r>
            <a:r>
              <a:rPr lang="uk-UA" i="1" dirty="0"/>
              <a:t>о</a:t>
            </a:r>
            <a:r>
              <a:rPr lang="ru-RU" i="1" dirty="0"/>
              <a:t> в </a:t>
            </a:r>
            <a:r>
              <a:rPr lang="ru-RU" i="1" dirty="0" err="1"/>
              <a:t>зоопа́рк</a:t>
            </a:r>
            <a:endParaRPr lang="uk-UA" dirty="0"/>
          </a:p>
          <a:p>
            <a:r>
              <a:rPr lang="ru-RU" dirty="0"/>
              <a:t>- </a:t>
            </a:r>
            <a:r>
              <a:rPr lang="uk-UA" dirty="0"/>
              <a:t>Запитуєте, щоб уточнити, чи йдете ви в зоопарк, чи в парк на атракціони </a:t>
            </a:r>
            <a:r>
              <a:rPr lang="ru-RU" dirty="0"/>
              <a:t>- ?</a:t>
            </a:r>
            <a:endParaRPr lang="uk-UA" dirty="0"/>
          </a:p>
          <a:p>
            <a:r>
              <a:rPr lang="ru-RU" dirty="0"/>
              <a:t>- </a:t>
            </a:r>
            <a:r>
              <a:rPr lang="ru-RU" dirty="0" err="1"/>
              <a:t>Уточн</a:t>
            </a:r>
            <a:r>
              <a:rPr lang="uk-UA" dirty="0" err="1"/>
              <a:t>ює</a:t>
            </a:r>
            <a:r>
              <a:rPr lang="ru-RU" dirty="0"/>
              <a:t>те, </a:t>
            </a:r>
            <a:r>
              <a:rPr lang="uk-UA" dirty="0"/>
              <a:t>х</a:t>
            </a:r>
            <a:r>
              <a:rPr lang="ru-RU" dirty="0"/>
              <a:t>то </a:t>
            </a:r>
            <a:r>
              <a:rPr lang="uk-UA" dirty="0"/>
              <a:t>піде</a:t>
            </a:r>
            <a:r>
              <a:rPr lang="ru-RU" dirty="0"/>
              <a:t> в зоопарк - ?</a:t>
            </a:r>
            <a:endParaRPr lang="uk-UA" dirty="0"/>
          </a:p>
          <a:p>
            <a:r>
              <a:rPr lang="ru-RU" dirty="0"/>
              <a:t>- </a:t>
            </a:r>
            <a:r>
              <a:rPr lang="uk-UA" dirty="0"/>
              <a:t>Запитуєте про те, чи підете ви в зоопарк </a:t>
            </a:r>
            <a:r>
              <a:rPr lang="ru-RU" dirty="0"/>
              <a:t>- ?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75169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429555" y="605307"/>
            <a:ext cx="9930650" cy="5571656"/>
          </a:xfrm>
        </p:spPr>
        <p:txBody>
          <a:bodyPr/>
          <a:lstStyle/>
          <a:p>
            <a:r>
              <a:rPr lang="uk-UA" b="1" dirty="0"/>
              <a:t>Завдання</a:t>
            </a:r>
            <a:r>
              <a:rPr lang="ru-RU" b="1" dirty="0"/>
              <a:t> 6.</a:t>
            </a:r>
            <a:r>
              <a:rPr lang="ru-RU" i="1" dirty="0"/>
              <a:t> </a:t>
            </a:r>
            <a:r>
              <a:rPr lang="ru-RU" dirty="0" err="1"/>
              <a:t>Тренуйте</a:t>
            </a:r>
            <a:r>
              <a:rPr lang="ru-RU" dirty="0"/>
              <a:t> </a:t>
            </a:r>
            <a:r>
              <a:rPr lang="ru-RU" dirty="0" err="1"/>
              <a:t>перен</a:t>
            </a:r>
            <a:r>
              <a:rPr lang="uk-UA" dirty="0" err="1"/>
              <a:t>есення</a:t>
            </a:r>
            <a:r>
              <a:rPr lang="ru-RU" dirty="0"/>
              <a:t> </a:t>
            </a:r>
            <a:r>
              <a:rPr lang="ru-RU" dirty="0" err="1"/>
              <a:t>логич</a:t>
            </a:r>
            <a:r>
              <a:rPr lang="uk-UA" dirty="0"/>
              <a:t>ного наголосу з</a:t>
            </a:r>
            <a:r>
              <a:rPr lang="ru-RU" dirty="0"/>
              <a:t> одного </a:t>
            </a:r>
            <a:r>
              <a:rPr lang="uk-UA" dirty="0"/>
              <a:t>складу</a:t>
            </a:r>
            <a:r>
              <a:rPr lang="ru-RU" dirty="0"/>
              <a:t> на </a:t>
            </a:r>
            <a:r>
              <a:rPr lang="uk-UA" dirty="0"/>
              <a:t>інший</a:t>
            </a:r>
            <a:r>
              <a:rPr lang="ru-RU" dirty="0"/>
              <a:t>. </a:t>
            </a:r>
            <a:endParaRPr lang="uk-UA" dirty="0"/>
          </a:p>
          <a:p>
            <a:endParaRPr lang="ru-RU" b="1" i="1" dirty="0" smtClean="0"/>
          </a:p>
          <a:p>
            <a:r>
              <a:rPr lang="ru-RU" b="1" i="1" dirty="0" smtClean="0"/>
              <a:t>В</a:t>
            </a:r>
            <a:r>
              <a:rPr lang="uk-UA" b="1" i="1" dirty="0"/>
              <a:t>и </a:t>
            </a:r>
            <a:r>
              <a:rPr lang="ru-RU" i="1" dirty="0"/>
              <a:t>м</a:t>
            </a:r>
            <a:r>
              <a:rPr lang="uk-UA" i="1" dirty="0"/>
              <a:t>е</a:t>
            </a:r>
            <a:r>
              <a:rPr lang="ru-RU" i="1" dirty="0"/>
              <a:t>н</a:t>
            </a:r>
            <a:r>
              <a:rPr lang="uk-UA" i="1" dirty="0"/>
              <a:t>і </a:t>
            </a:r>
            <a:r>
              <a:rPr lang="uk-UA" i="1" dirty="0" err="1"/>
              <a:t>вра́нці</a:t>
            </a:r>
            <a:r>
              <a:rPr lang="uk-UA" i="1" dirty="0"/>
              <a:t> д</a:t>
            </a:r>
            <a:r>
              <a:rPr lang="ru-RU" i="1" dirty="0" err="1"/>
              <a:t>звони́ли</a:t>
            </a:r>
            <a:r>
              <a:rPr lang="ru-RU" i="1" dirty="0"/>
              <a:t>?	</a:t>
            </a:r>
            <a:r>
              <a:rPr lang="ru-RU" dirty="0"/>
              <a:t>- (Я).</a:t>
            </a:r>
            <a:endParaRPr lang="uk-UA" dirty="0"/>
          </a:p>
          <a:p>
            <a:r>
              <a:rPr lang="ru-RU" i="1" dirty="0"/>
              <a:t>В</a:t>
            </a:r>
            <a:r>
              <a:rPr lang="uk-UA" i="1" dirty="0"/>
              <a:t>и </a:t>
            </a:r>
            <a:r>
              <a:rPr lang="ru-RU" b="1" i="1" dirty="0"/>
              <a:t>м</a:t>
            </a:r>
            <a:r>
              <a:rPr lang="uk-UA" b="1" i="1" dirty="0"/>
              <a:t>е</a:t>
            </a:r>
            <a:r>
              <a:rPr lang="ru-RU" b="1" i="1" dirty="0"/>
              <a:t>н</a:t>
            </a:r>
            <a:r>
              <a:rPr lang="uk-UA" b="1" i="1" dirty="0"/>
              <a:t>і</a:t>
            </a:r>
            <a:r>
              <a:rPr lang="ru-RU" i="1" dirty="0"/>
              <a:t> у </a:t>
            </a:r>
            <a:r>
              <a:rPr lang="uk-UA" i="1" dirty="0" err="1"/>
              <a:t>вра́нці</a:t>
            </a:r>
            <a:r>
              <a:rPr lang="uk-UA" i="1" dirty="0"/>
              <a:t> д</a:t>
            </a:r>
            <a:r>
              <a:rPr lang="ru-RU" i="1" dirty="0" err="1"/>
              <a:t>звони́ли</a:t>
            </a:r>
            <a:r>
              <a:rPr lang="ru-RU" i="1" dirty="0"/>
              <a:t>?	</a:t>
            </a:r>
            <a:r>
              <a:rPr lang="ru-RU" dirty="0"/>
              <a:t>- (Вам).</a:t>
            </a:r>
            <a:endParaRPr lang="uk-UA" dirty="0"/>
          </a:p>
          <a:p>
            <a:r>
              <a:rPr lang="ru-RU" i="1" dirty="0"/>
              <a:t>В</a:t>
            </a:r>
            <a:r>
              <a:rPr lang="uk-UA" i="1" dirty="0"/>
              <a:t>и</a:t>
            </a:r>
            <a:r>
              <a:rPr lang="ru-RU" i="1" dirty="0"/>
              <a:t> м</a:t>
            </a:r>
            <a:r>
              <a:rPr lang="uk-UA" i="1" dirty="0"/>
              <a:t>е</a:t>
            </a:r>
            <a:r>
              <a:rPr lang="ru-RU" i="1" dirty="0"/>
              <a:t>н</a:t>
            </a:r>
            <a:r>
              <a:rPr lang="uk-UA" i="1" dirty="0"/>
              <a:t>і </a:t>
            </a:r>
            <a:r>
              <a:rPr lang="uk-UA" b="1" i="1" dirty="0" err="1"/>
              <a:t>вра́нці</a:t>
            </a:r>
            <a:r>
              <a:rPr lang="uk-UA" i="1" dirty="0"/>
              <a:t> д</a:t>
            </a:r>
            <a:r>
              <a:rPr lang="ru-RU" i="1" dirty="0" err="1"/>
              <a:t>звони́ли</a:t>
            </a:r>
            <a:r>
              <a:rPr lang="ru-RU" i="1" dirty="0"/>
              <a:t>?	</a:t>
            </a:r>
            <a:r>
              <a:rPr lang="ru-RU" dirty="0"/>
              <a:t>- (Н</a:t>
            </a:r>
            <a:r>
              <a:rPr lang="uk-UA" dirty="0"/>
              <a:t>і</a:t>
            </a:r>
            <a:r>
              <a:rPr lang="ru-RU" dirty="0"/>
              <a:t>, </a:t>
            </a:r>
            <a:r>
              <a:rPr lang="uk-UA" dirty="0" err="1"/>
              <a:t>уве́чері</a:t>
            </a:r>
            <a:r>
              <a:rPr lang="ru-RU" dirty="0"/>
              <a:t>).</a:t>
            </a:r>
            <a:endParaRPr lang="uk-UA" dirty="0"/>
          </a:p>
          <a:p>
            <a:r>
              <a:rPr lang="uk-UA" i="1" dirty="0"/>
              <a:t>Ви</a:t>
            </a:r>
            <a:r>
              <a:rPr lang="ru-RU" i="1" dirty="0"/>
              <a:t> м</a:t>
            </a:r>
            <a:r>
              <a:rPr lang="uk-UA" i="1" dirty="0"/>
              <a:t>е</a:t>
            </a:r>
            <a:r>
              <a:rPr lang="ru-RU" i="1" dirty="0"/>
              <a:t>н</a:t>
            </a:r>
            <a:r>
              <a:rPr lang="uk-UA" i="1" dirty="0"/>
              <a:t>і </a:t>
            </a:r>
            <a:r>
              <a:rPr lang="uk-UA" i="1" dirty="0" err="1"/>
              <a:t>вра́нці</a:t>
            </a:r>
            <a:r>
              <a:rPr lang="uk-UA" i="1" dirty="0"/>
              <a:t> </a:t>
            </a:r>
            <a:r>
              <a:rPr lang="uk-UA" b="1" i="1" dirty="0"/>
              <a:t>д</a:t>
            </a:r>
            <a:r>
              <a:rPr lang="ru-RU" b="1" i="1" dirty="0" err="1"/>
              <a:t>звони́ли</a:t>
            </a:r>
            <a:r>
              <a:rPr lang="ru-RU" i="1" dirty="0"/>
              <a:t>?	</a:t>
            </a:r>
            <a:r>
              <a:rPr lang="ru-RU" dirty="0"/>
              <a:t>- (</a:t>
            </a:r>
            <a:r>
              <a:rPr lang="uk-UA" dirty="0" err="1"/>
              <a:t>Дз</a:t>
            </a:r>
            <a:r>
              <a:rPr lang="ru-RU" dirty="0"/>
              <a:t>вони́</a:t>
            </a:r>
            <a:r>
              <a:rPr lang="uk-UA" dirty="0"/>
              <a:t>в</a:t>
            </a:r>
            <a:r>
              <a:rPr lang="ru-RU" dirty="0"/>
              <a:t>).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54825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8034" y="347731"/>
            <a:ext cx="10825766" cy="1342958"/>
          </a:xfrm>
        </p:spPr>
        <p:txBody>
          <a:bodyPr>
            <a:normAutofit fontScale="90000"/>
          </a:bodyPr>
          <a:lstStyle/>
          <a:p>
            <a:r>
              <a:rPr lang="uk-UA" sz="2700" b="1" dirty="0" smtClean="0"/>
              <a:t>Завдання</a:t>
            </a:r>
            <a:r>
              <a:rPr lang="ru-RU" sz="2700" b="1" dirty="0" smtClean="0"/>
              <a:t> 7.</a:t>
            </a:r>
            <a:r>
              <a:rPr lang="ru-RU" sz="2700" b="1" i="1" dirty="0" smtClean="0"/>
              <a:t> </a:t>
            </a:r>
            <a:r>
              <a:rPr lang="ru-RU" sz="2700" dirty="0" smtClean="0"/>
              <a:t>Читайте </a:t>
            </a:r>
            <a:r>
              <a:rPr lang="uk-UA" sz="2700" dirty="0" smtClean="0"/>
              <a:t>запропоновані</a:t>
            </a:r>
            <a:r>
              <a:rPr lang="ru-RU" sz="2700" dirty="0" smtClean="0"/>
              <a:t> скоро</a:t>
            </a:r>
            <a:r>
              <a:rPr lang="uk-UA" sz="2700" dirty="0" err="1" smtClean="0"/>
              <a:t>мовки</a:t>
            </a:r>
            <a:r>
              <a:rPr lang="ru-RU" sz="2700" dirty="0" smtClean="0"/>
              <a:t>, </a:t>
            </a:r>
            <a:r>
              <a:rPr lang="uk-UA" sz="2700" dirty="0" smtClean="0"/>
              <a:t>як</a:t>
            </a:r>
            <a:r>
              <a:rPr lang="ru-RU" sz="2700" dirty="0" smtClean="0"/>
              <a:t> реплики в д</a:t>
            </a:r>
            <a:r>
              <a:rPr lang="uk-UA" sz="2700" dirty="0" smtClean="0"/>
              <a:t>і</a:t>
            </a:r>
            <a:r>
              <a:rPr lang="ru-RU" sz="2700" dirty="0" smtClean="0"/>
              <a:t>ало</a:t>
            </a:r>
            <a:r>
              <a:rPr lang="uk-UA" sz="2700" dirty="0" smtClean="0"/>
              <a:t>зі</a:t>
            </a:r>
            <a:r>
              <a:rPr lang="ru-RU" sz="2700" dirty="0" smtClean="0"/>
              <a:t>: </a:t>
            </a:r>
            <a:r>
              <a:rPr lang="uk-UA" sz="2700" dirty="0" smtClean="0"/>
              <a:t>мовець запитує, сумнівається, стверджує, а слухач, розуміючи мету й інтонацію репліки співрозмовника, відповідає йому. </a:t>
            </a:r>
            <a:br>
              <a:rPr lang="uk-UA" sz="2700" dirty="0" smtClean="0"/>
            </a:br>
            <a:endParaRPr lang="uk-UA" sz="27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73487" y="1825625"/>
            <a:ext cx="5951093" cy="4351338"/>
          </a:xfrm>
        </p:spPr>
        <p:txBody>
          <a:bodyPr/>
          <a:lstStyle/>
          <a:p>
            <a:r>
              <a:rPr lang="ru-RU" dirty="0" err="1"/>
              <a:t>репл</a:t>
            </a:r>
            <a:r>
              <a:rPr lang="uk-UA" dirty="0"/>
              <a:t>і</a:t>
            </a:r>
            <a:r>
              <a:rPr lang="ru-RU" dirty="0"/>
              <a:t>ка		</a:t>
            </a:r>
            <a:endParaRPr lang="en-GB" dirty="0"/>
          </a:p>
          <a:p>
            <a:pPr marL="0" indent="0">
              <a:buNone/>
            </a:pPr>
            <a:r>
              <a:rPr lang="uk-UA" i="1" dirty="0" smtClean="0"/>
              <a:t>запитання-сумнів</a:t>
            </a:r>
            <a:r>
              <a:rPr lang="ru-RU" i="1" dirty="0"/>
              <a:t>:	</a:t>
            </a:r>
          </a:p>
          <a:p>
            <a:pPr marL="0" indent="0">
              <a:buNone/>
            </a:pPr>
            <a:r>
              <a:rPr lang="ru-RU" b="1" dirty="0" smtClean="0"/>
              <a:t>Росте </a:t>
            </a:r>
            <a:r>
              <a:rPr lang="ru-RU" b="1" dirty="0"/>
              <a:t>липа </a:t>
            </a:r>
            <a:r>
              <a:rPr lang="ru-RU" b="1" dirty="0" err="1"/>
              <a:t>біля</a:t>
            </a:r>
            <a:r>
              <a:rPr lang="ru-RU" b="1" dirty="0"/>
              <a:t> </a:t>
            </a:r>
            <a:r>
              <a:rPr lang="ru-RU" b="1" dirty="0" err="1"/>
              <a:t>Пилипа</a:t>
            </a:r>
            <a:r>
              <a:rPr lang="ru-RU" b="1" dirty="0"/>
              <a:t>.</a:t>
            </a:r>
            <a:endParaRPr lang="uk-UA" b="1" dirty="0"/>
          </a:p>
          <a:p>
            <a:endParaRPr lang="ru-RU" u="sng" dirty="0" smtClean="0"/>
          </a:p>
          <a:p>
            <a:r>
              <a:rPr lang="ru-RU" u="sng" dirty="0" smtClean="0"/>
              <a:t>Росте</a:t>
            </a:r>
            <a:r>
              <a:rPr lang="uk-UA" u="sng" dirty="0"/>
              <a:t>́</a:t>
            </a:r>
            <a:r>
              <a:rPr lang="ru-RU" dirty="0"/>
              <a:t> ли</a:t>
            </a:r>
            <a:r>
              <a:rPr lang="uk-UA" dirty="0"/>
              <a:t>́</a:t>
            </a:r>
            <a:r>
              <a:rPr lang="ru-RU" dirty="0"/>
              <a:t>па </a:t>
            </a:r>
            <a:r>
              <a:rPr lang="ru-RU" dirty="0" err="1"/>
              <a:t>бі</a:t>
            </a:r>
            <a:r>
              <a:rPr lang="uk-UA" dirty="0"/>
              <a:t>́</a:t>
            </a:r>
            <a:r>
              <a:rPr lang="ru-RU" dirty="0"/>
              <a:t>ля Пили</a:t>
            </a:r>
            <a:r>
              <a:rPr lang="uk-UA" dirty="0"/>
              <a:t>́</a:t>
            </a:r>
            <a:r>
              <a:rPr lang="ru-RU" dirty="0"/>
              <a:t>па?</a:t>
            </a:r>
            <a:endParaRPr lang="uk-UA" dirty="0"/>
          </a:p>
          <a:p>
            <a:r>
              <a:rPr lang="ru-RU" dirty="0"/>
              <a:t>Росте</a:t>
            </a:r>
            <a:r>
              <a:rPr lang="uk-UA" dirty="0"/>
              <a:t>́ </a:t>
            </a:r>
            <a:r>
              <a:rPr lang="ru-RU" u="sng" dirty="0"/>
              <a:t>ли</a:t>
            </a:r>
            <a:r>
              <a:rPr lang="uk-UA" u="sng" dirty="0"/>
              <a:t>́</a:t>
            </a:r>
            <a:r>
              <a:rPr lang="ru-RU" u="sng" dirty="0"/>
              <a:t>па</a:t>
            </a:r>
            <a:r>
              <a:rPr lang="ru-RU" dirty="0"/>
              <a:t> </a:t>
            </a:r>
            <a:r>
              <a:rPr lang="ru-RU" dirty="0" err="1"/>
              <a:t>бі</a:t>
            </a:r>
            <a:r>
              <a:rPr lang="uk-UA" dirty="0"/>
              <a:t>́</a:t>
            </a:r>
            <a:r>
              <a:rPr lang="ru-RU" dirty="0"/>
              <a:t>ля Пили</a:t>
            </a:r>
            <a:r>
              <a:rPr lang="uk-UA" dirty="0"/>
              <a:t>́</a:t>
            </a:r>
            <a:r>
              <a:rPr lang="ru-RU" dirty="0"/>
              <a:t>па</a:t>
            </a:r>
            <a:r>
              <a:rPr lang="uk-UA" dirty="0"/>
              <a:t>?</a:t>
            </a:r>
          </a:p>
          <a:p>
            <a:r>
              <a:rPr lang="uk-UA" dirty="0"/>
              <a:t>Росте́ </a:t>
            </a:r>
            <a:r>
              <a:rPr lang="uk-UA" dirty="0" err="1"/>
              <a:t>ли́па</a:t>
            </a:r>
            <a:r>
              <a:rPr lang="uk-UA" dirty="0"/>
              <a:t> </a:t>
            </a:r>
            <a:r>
              <a:rPr lang="uk-UA" u="sng" dirty="0" err="1"/>
              <a:t>бі́ля</a:t>
            </a:r>
            <a:r>
              <a:rPr lang="uk-UA" dirty="0"/>
              <a:t> </a:t>
            </a:r>
            <a:r>
              <a:rPr lang="uk-UA" dirty="0" err="1"/>
              <a:t>Пили́па</a:t>
            </a:r>
            <a:r>
              <a:rPr lang="uk-UA" dirty="0"/>
              <a:t>?</a:t>
            </a:r>
          </a:p>
          <a:p>
            <a:r>
              <a:rPr lang="uk-UA" dirty="0"/>
              <a:t>Росте́ </a:t>
            </a:r>
            <a:r>
              <a:rPr lang="uk-UA" dirty="0" err="1"/>
              <a:t>ли́па</a:t>
            </a:r>
            <a:r>
              <a:rPr lang="uk-UA" dirty="0"/>
              <a:t> </a:t>
            </a:r>
            <a:r>
              <a:rPr lang="uk-UA" dirty="0" err="1"/>
              <a:t>бі́ля</a:t>
            </a:r>
            <a:r>
              <a:rPr lang="uk-UA" dirty="0"/>
              <a:t> </a:t>
            </a:r>
            <a:r>
              <a:rPr lang="uk-UA" u="sng" dirty="0" err="1"/>
              <a:t>Пили́па</a:t>
            </a:r>
            <a:r>
              <a:rPr lang="uk-UA" dirty="0"/>
              <a:t>?</a:t>
            </a:r>
          </a:p>
          <a:p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605324" y="1825625"/>
            <a:ext cx="5372027" cy="4351338"/>
          </a:xfrm>
        </p:spPr>
        <p:txBody>
          <a:bodyPr/>
          <a:lstStyle/>
          <a:p>
            <a:r>
              <a:rPr lang="uk-UA" dirty="0" smtClean="0"/>
              <a:t>репліка-ві</a:t>
            </a:r>
            <a:r>
              <a:rPr lang="uk-UA" dirty="0"/>
              <a:t>д</a:t>
            </a:r>
            <a:r>
              <a:rPr lang="uk-UA" dirty="0" smtClean="0"/>
              <a:t>повідь</a:t>
            </a:r>
            <a:endParaRPr lang="uk-UA" dirty="0"/>
          </a:p>
          <a:p>
            <a:pPr marL="0" indent="0">
              <a:buNone/>
            </a:pPr>
            <a:r>
              <a:rPr lang="uk-UA" i="1" dirty="0"/>
              <a:t>с</a:t>
            </a:r>
            <a:r>
              <a:rPr lang="uk-UA" i="1" dirty="0" smtClean="0"/>
              <a:t>твердження </a:t>
            </a:r>
            <a:r>
              <a:rPr lang="ru-RU" i="1" dirty="0" smtClean="0"/>
              <a:t>(</a:t>
            </a:r>
            <a:r>
              <a:rPr lang="uk-UA" i="1" dirty="0"/>
              <a:t>Так</a:t>
            </a:r>
            <a:r>
              <a:rPr lang="ru-RU" i="1" dirty="0"/>
              <a:t>, </a:t>
            </a:r>
            <a:r>
              <a:rPr lang="uk-UA" i="1" dirty="0"/>
              <a:t>справді</a:t>
            </a:r>
            <a:r>
              <a:rPr lang="ru-RU" i="1" dirty="0"/>
              <a:t> так!)</a:t>
            </a:r>
            <a:endParaRPr lang="uk-UA" dirty="0"/>
          </a:p>
          <a:p>
            <a:endParaRPr lang="uk-UA" u="sng" dirty="0" smtClean="0"/>
          </a:p>
          <a:p>
            <a:endParaRPr lang="uk-UA" u="sng" dirty="0" smtClean="0"/>
          </a:p>
          <a:p>
            <a:r>
              <a:rPr lang="uk-UA" u="sng" dirty="0" smtClean="0"/>
              <a:t>Росте́</a:t>
            </a:r>
            <a:r>
              <a:rPr lang="uk-UA" dirty="0" smtClean="0"/>
              <a:t> </a:t>
            </a:r>
            <a:r>
              <a:rPr lang="uk-UA" dirty="0" err="1"/>
              <a:t>ли́па</a:t>
            </a:r>
            <a:r>
              <a:rPr lang="uk-UA" dirty="0"/>
              <a:t> </a:t>
            </a:r>
            <a:r>
              <a:rPr lang="uk-UA" dirty="0" err="1"/>
              <a:t>бі́ля</a:t>
            </a:r>
            <a:r>
              <a:rPr lang="uk-UA" dirty="0"/>
              <a:t> </a:t>
            </a:r>
            <a:r>
              <a:rPr lang="uk-UA" dirty="0" err="1"/>
              <a:t>Пили́па</a:t>
            </a:r>
            <a:r>
              <a:rPr lang="uk-UA" dirty="0"/>
              <a:t>.</a:t>
            </a:r>
          </a:p>
          <a:p>
            <a:r>
              <a:rPr lang="uk-UA" dirty="0"/>
              <a:t>Росте́ </a:t>
            </a:r>
            <a:r>
              <a:rPr lang="uk-UA" u="sng" dirty="0" err="1"/>
              <a:t>ли́па</a:t>
            </a:r>
            <a:r>
              <a:rPr lang="uk-UA" dirty="0"/>
              <a:t> </a:t>
            </a:r>
            <a:r>
              <a:rPr lang="uk-UA" dirty="0" err="1"/>
              <a:t>бі́ля</a:t>
            </a:r>
            <a:r>
              <a:rPr lang="uk-UA" dirty="0"/>
              <a:t> </a:t>
            </a:r>
            <a:r>
              <a:rPr lang="uk-UA" dirty="0" err="1"/>
              <a:t>Пили́па</a:t>
            </a:r>
            <a:r>
              <a:rPr lang="uk-UA" dirty="0"/>
              <a:t>.</a:t>
            </a:r>
          </a:p>
          <a:p>
            <a:r>
              <a:rPr lang="uk-UA" dirty="0"/>
              <a:t>Росте́ </a:t>
            </a:r>
            <a:r>
              <a:rPr lang="uk-UA" dirty="0" err="1"/>
              <a:t>ли́па</a:t>
            </a:r>
            <a:r>
              <a:rPr lang="uk-UA" dirty="0"/>
              <a:t> </a:t>
            </a:r>
            <a:r>
              <a:rPr lang="uk-UA" u="sng" dirty="0" err="1"/>
              <a:t>бі́ля</a:t>
            </a:r>
            <a:r>
              <a:rPr lang="uk-UA" dirty="0"/>
              <a:t> </a:t>
            </a:r>
            <a:r>
              <a:rPr lang="uk-UA" dirty="0" err="1"/>
              <a:t>Пили́па</a:t>
            </a:r>
            <a:r>
              <a:rPr lang="uk-UA" dirty="0"/>
              <a:t>.</a:t>
            </a:r>
          </a:p>
          <a:p>
            <a:r>
              <a:rPr lang="uk-UA" dirty="0"/>
              <a:t>Росте́ </a:t>
            </a:r>
            <a:r>
              <a:rPr lang="uk-UA" dirty="0" err="1"/>
              <a:t>ли́па</a:t>
            </a:r>
            <a:r>
              <a:rPr lang="uk-UA" dirty="0"/>
              <a:t> </a:t>
            </a:r>
            <a:r>
              <a:rPr lang="uk-UA" dirty="0" err="1"/>
              <a:t>бі́ля</a:t>
            </a:r>
            <a:r>
              <a:rPr lang="uk-UA" dirty="0"/>
              <a:t> </a:t>
            </a:r>
            <a:r>
              <a:rPr lang="uk-UA" u="sng" dirty="0" err="1"/>
              <a:t>Пили́па</a:t>
            </a:r>
            <a:r>
              <a:rPr lang="uk-UA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62454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69699" y="785611"/>
            <a:ext cx="9506131" cy="5391352"/>
          </a:xfrm>
        </p:spPr>
        <p:txBody>
          <a:bodyPr>
            <a:normAutofit/>
          </a:bodyPr>
          <a:lstStyle/>
          <a:p>
            <a:pPr indent="228600" algn="just"/>
            <a:r>
              <a:rPr lang="uk-UA" sz="3200" dirty="0"/>
              <a:t>Певні труднощі, які виникають у викладачів, коли вони провадять роботу щодо формування й розвитку інтонаційних навичок, пов’язані з добором навчального матеріалу. Тривають дискусії, які </a:t>
            </a:r>
            <a:r>
              <a:rPr lang="uk-UA" sz="3200" dirty="0" err="1"/>
              <a:t>аудіоматеріали</a:t>
            </a:r>
            <a:r>
              <a:rPr lang="uk-UA" sz="3200" dirty="0"/>
              <a:t> краще використовувати в іноземній аудиторії: записи дикторів (акторське мовлення з інтонаційними штампами) чи записи автентичного мовлення пересічних носіїв української мови. Другий варіант видається більш доцільним, адже саме з ним  доведеться мати справу іноземцям у реальній комунікації. </a:t>
            </a:r>
          </a:p>
        </p:txBody>
      </p:sp>
    </p:spTree>
    <p:extLst>
      <p:ext uri="{BB962C8B-B14F-4D97-AF65-F5344CB8AC3E}">
        <p14:creationId xmlns:p14="http://schemas.microsoft.com/office/powerpoint/2010/main" val="328457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468192" y="618186"/>
            <a:ext cx="9892013" cy="5558777"/>
          </a:xfrm>
        </p:spPr>
        <p:txBody>
          <a:bodyPr>
            <a:normAutofit/>
          </a:bodyPr>
          <a:lstStyle/>
          <a:p>
            <a:pPr indent="228600" algn="just"/>
            <a:r>
              <a:rPr lang="uk-UA" sz="3600" dirty="0"/>
              <a:t>Крім того, інтонаційні завдання та вправи можуть бути розроблені на основі матеріалу підручника, за яким працюють студенти у межах своєї навчальної програми, адже вони не потребують збільшення обсягу лексичного та граматичного наповнення.</a:t>
            </a:r>
          </a:p>
          <a:p>
            <a:pPr indent="228600" algn="just"/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26976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8035082"/>
              </p:ext>
            </p:extLst>
          </p:nvPr>
        </p:nvGraphicFramePr>
        <p:xfrm>
          <a:off x="1562100" y="1825625"/>
          <a:ext cx="9791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594762652"/>
              </p:ext>
            </p:extLst>
          </p:nvPr>
        </p:nvGraphicFramePr>
        <p:xfrm>
          <a:off x="1159099" y="90153"/>
          <a:ext cx="10380371" cy="6259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00082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120462" y="643944"/>
            <a:ext cx="10239743" cy="5533019"/>
          </a:xfrm>
        </p:spPr>
        <p:txBody>
          <a:bodyPr>
            <a:normAutofit/>
          </a:bodyPr>
          <a:lstStyle/>
          <a:p>
            <a:pPr indent="228600" algn="just"/>
            <a:r>
              <a:rPr lang="uk-UA" sz="3600" dirty="0"/>
              <a:t>Отже, </a:t>
            </a:r>
            <a:r>
              <a:rPr lang="ru-RU" sz="3600" dirty="0" err="1"/>
              <a:t>фонетичні</a:t>
            </a:r>
            <a:r>
              <a:rPr lang="ru-RU" sz="3600" dirty="0"/>
              <a:t> </a:t>
            </a:r>
            <a:r>
              <a:rPr lang="uk-UA" sz="3600" dirty="0"/>
              <a:t>навички та навички правильного інтонування є обов’язковою умовою, основою, засобом та способом, а також формою провадження мовленнєвої діяльності українською мовою. Навчання фонетики та засвоєння інтонаційних контурів української мови повинно відбуватися в умовах, максимально наближених до реального спілкування. </a:t>
            </a:r>
            <a:r>
              <a:rPr lang="uk-UA" sz="3600" dirty="0" err="1"/>
              <a:t>Інофони</a:t>
            </a:r>
            <a:r>
              <a:rPr lang="uk-UA" sz="3600" dirty="0"/>
              <a:t> не повинні «відкладати» мовлення, їм слід починати спілкуватися негайно, інтонаційно оформлюючи власні висловлювання. </a:t>
            </a:r>
          </a:p>
        </p:txBody>
      </p:sp>
    </p:spTree>
    <p:extLst>
      <p:ext uri="{BB962C8B-B14F-4D97-AF65-F5344CB8AC3E}">
        <p14:creationId xmlns:p14="http://schemas.microsoft.com/office/powerpoint/2010/main" val="3305860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32586" y="721217"/>
            <a:ext cx="9827619" cy="5455746"/>
          </a:xfrm>
        </p:spPr>
        <p:txBody>
          <a:bodyPr/>
          <a:lstStyle/>
          <a:p>
            <a:pPr indent="228600" algn="just"/>
            <a:r>
              <a:rPr lang="uk-UA" sz="3600" dirty="0"/>
              <a:t>Вимова та інтонація не просто додаються до мовлення, вони становлять його основу, тісно пов’язану з іншими компонентами – лексичними та граматичними навичками. Робота буде більш ефективною, якщо формування фонетичних та інтонаційних навичок відбуватиметься за допомогою тих слів та комунікативних зразків, які </a:t>
            </a:r>
            <a:r>
              <a:rPr lang="uk-UA" sz="3600" dirty="0" err="1"/>
              <a:t>інофони</a:t>
            </a:r>
            <a:r>
              <a:rPr lang="uk-UA" sz="3600" dirty="0"/>
              <a:t> вживають у мовленні у конкретний момент життя.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88711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45465" y="656823"/>
            <a:ext cx="9814740" cy="5520140"/>
          </a:xfrm>
        </p:spPr>
        <p:txBody>
          <a:bodyPr>
            <a:normAutofit/>
          </a:bodyPr>
          <a:lstStyle/>
          <a:p>
            <a:endParaRPr lang="uk-UA" sz="6600" i="1" dirty="0" smtClean="0"/>
          </a:p>
          <a:p>
            <a:r>
              <a:rPr lang="uk-UA" sz="6600" i="1" dirty="0" smtClean="0"/>
              <a:t>Дякую за увагу!</a:t>
            </a:r>
          </a:p>
          <a:p>
            <a:endParaRPr lang="uk-UA" sz="6600" i="1" dirty="0"/>
          </a:p>
        </p:txBody>
      </p:sp>
      <p:sp>
        <p:nvSpPr>
          <p:cNvPr id="5" name="AutoShape 2" descr="Результат пошуку зображень за запитом &quot;вухо і звук&quot;"/>
          <p:cNvSpPr>
            <a:spLocks noChangeAspect="1" noChangeArrowheads="1"/>
          </p:cNvSpPr>
          <p:nvPr/>
        </p:nvSpPr>
        <p:spPr bwMode="auto">
          <a:xfrm>
            <a:off x="155575" y="-2033588"/>
            <a:ext cx="3990975" cy="423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2999" y="3124410"/>
            <a:ext cx="4779001" cy="36305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4387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6220" y="528034"/>
            <a:ext cx="10207580" cy="5648929"/>
          </a:xfrm>
        </p:spPr>
        <p:txBody>
          <a:bodyPr>
            <a:normAutofit/>
          </a:bodyPr>
          <a:lstStyle/>
          <a:p>
            <a:pPr marL="0" indent="228600" algn="just">
              <a:spcBef>
                <a:spcPts val="0"/>
              </a:spcBef>
            </a:pPr>
            <a:r>
              <a:rPr lang="uk-UA" sz="3600" dirty="0"/>
              <a:t>Студенти-іноземці сприймають українськомовний звуковий потік крізь призму фонетичної системи своєї рідної мови. Навіть якщо вони мають правильний звуковий та інтонаційний образ, вимовні звички, чи так звані </a:t>
            </a:r>
            <a:r>
              <a:rPr lang="uk-UA" sz="3600" dirty="0" err="1"/>
              <a:t>рідномовні</a:t>
            </a:r>
            <a:r>
              <a:rPr lang="uk-UA" sz="3600" dirty="0"/>
              <a:t> артикуляційні та інтонаційні стереотипи, часто виявляються у мовленні по-українськи.</a:t>
            </a:r>
          </a:p>
          <a:p>
            <a:endParaRPr lang="uk-UA" sz="3600" dirty="0"/>
          </a:p>
        </p:txBody>
      </p:sp>
      <p:pic>
        <p:nvPicPr>
          <p:cNvPr id="8" name="20181018_00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744200" y="53264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873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08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6890197" y="682580"/>
            <a:ext cx="4470008" cy="5494383"/>
          </a:xfrm>
        </p:spPr>
        <p:txBody>
          <a:bodyPr rtlCol="0">
            <a:normAutofit fontScale="77500" lnSpcReduction="20000"/>
          </a:bodyPr>
          <a:lstStyle/>
          <a:p>
            <a:pPr marL="0" indent="228600" algn="just">
              <a:spcBef>
                <a:spcPts val="0"/>
              </a:spcBef>
            </a:pPr>
            <a:r>
              <a:rPr lang="ru-RU" dirty="0" smtClean="0"/>
              <a:t>Так, </a:t>
            </a:r>
            <a:r>
              <a:rPr lang="ru-RU" dirty="0" err="1" smtClean="0"/>
              <a:t>Ірина</a:t>
            </a:r>
            <a:r>
              <a:rPr lang="ru-RU" dirty="0" smtClean="0"/>
              <a:t> </a:t>
            </a:r>
            <a:r>
              <a:rPr lang="ru-RU" dirty="0" err="1" smtClean="0"/>
              <a:t>Прожогіна</a:t>
            </a:r>
            <a:r>
              <a:rPr lang="ru-RU" dirty="0" smtClean="0"/>
              <a:t> </a:t>
            </a:r>
            <a:r>
              <a:rPr lang="ru-RU" dirty="0" err="1" smtClean="0"/>
              <a:t>вважає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навчаючи</a:t>
            </a:r>
            <a:r>
              <a:rPr lang="ru-RU" dirty="0" smtClean="0"/>
              <a:t> </a:t>
            </a:r>
            <a:r>
              <a:rPr lang="ru-RU" dirty="0" err="1" smtClean="0"/>
              <a:t>української</a:t>
            </a:r>
            <a:r>
              <a:rPr lang="ru-RU" dirty="0" smtClean="0"/>
              <a:t> фонетики </a:t>
            </a:r>
            <a:r>
              <a:rPr lang="ru-RU" dirty="0" err="1" smtClean="0"/>
              <a:t>китайських</a:t>
            </a:r>
            <a:r>
              <a:rPr lang="ru-RU" dirty="0" smtClean="0"/>
              <a:t> </a:t>
            </a:r>
            <a:r>
              <a:rPr lang="ru-RU" dirty="0" err="1" smtClean="0"/>
              <a:t>студентів</a:t>
            </a:r>
            <a:r>
              <a:rPr lang="ru-RU" dirty="0" smtClean="0"/>
              <a:t>, </a:t>
            </a:r>
            <a:r>
              <a:rPr lang="ru-RU" dirty="0" err="1" smtClean="0"/>
              <a:t>особливої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надавати</a:t>
            </a:r>
            <a:r>
              <a:rPr lang="ru-RU" dirty="0" smtClean="0"/>
              <a:t> </a:t>
            </a:r>
            <a:r>
              <a:rPr lang="ru-RU" dirty="0" err="1" smtClean="0"/>
              <a:t>протиставенню</a:t>
            </a:r>
            <a:r>
              <a:rPr lang="ru-RU" dirty="0" smtClean="0"/>
              <a:t> </a:t>
            </a:r>
            <a:r>
              <a:rPr lang="ru-RU" dirty="0" err="1" smtClean="0"/>
              <a:t>українських</a:t>
            </a:r>
            <a:r>
              <a:rPr lang="ru-RU" dirty="0" smtClean="0"/>
              <a:t> </a:t>
            </a:r>
            <a:r>
              <a:rPr lang="ru-RU" dirty="0" err="1" smtClean="0"/>
              <a:t>приголосних</a:t>
            </a:r>
            <a:r>
              <a:rPr lang="ru-RU" dirty="0" smtClean="0"/>
              <a:t> за </a:t>
            </a:r>
            <a:r>
              <a:rPr lang="ru-RU" dirty="0" err="1" smtClean="0"/>
              <a:t>співвідношенням</a:t>
            </a:r>
            <a:r>
              <a:rPr lang="ru-RU" dirty="0" smtClean="0"/>
              <a:t> голосу й шуму. «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сонорних</a:t>
            </a:r>
            <a:r>
              <a:rPr lang="ru-RU" dirty="0" smtClean="0"/>
              <a:t> </a:t>
            </a:r>
            <a:r>
              <a:rPr lang="ru-RU" dirty="0" err="1" smtClean="0"/>
              <a:t>приголосних</a:t>
            </a:r>
            <a:r>
              <a:rPr lang="ru-RU" dirty="0" smtClean="0"/>
              <a:t> у </a:t>
            </a:r>
            <a:r>
              <a:rPr lang="ru-RU" dirty="0" err="1" smtClean="0"/>
              <a:t>мовах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сімей</a:t>
            </a:r>
            <a:r>
              <a:rPr lang="ru-RU" dirty="0" smtClean="0"/>
              <a:t> та </a:t>
            </a:r>
            <a:r>
              <a:rPr lang="ru-RU" dirty="0" err="1" smtClean="0"/>
              <a:t>груп</a:t>
            </a:r>
            <a:r>
              <a:rPr lang="ru-RU" dirty="0" smtClean="0"/>
              <a:t> </a:t>
            </a:r>
            <a:r>
              <a:rPr lang="ru-RU" dirty="0" err="1" smtClean="0"/>
              <a:t>дещо</a:t>
            </a:r>
            <a:r>
              <a:rPr lang="ru-RU" dirty="0" smtClean="0"/>
              <a:t> </a:t>
            </a:r>
            <a:r>
              <a:rPr lang="ru-RU" dirty="0" err="1" smtClean="0"/>
              <a:t>полегшують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. </a:t>
            </a:r>
            <a:r>
              <a:rPr lang="ru-RU" dirty="0" err="1" smtClean="0"/>
              <a:t>Відштовхуючись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сонантів</a:t>
            </a:r>
            <a:r>
              <a:rPr lang="ru-RU" dirty="0" smtClean="0"/>
              <a:t>, студент </a:t>
            </a:r>
            <a:r>
              <a:rPr lang="ru-RU" dirty="0" err="1" smtClean="0"/>
              <a:t>осмислює</a:t>
            </a:r>
            <a:r>
              <a:rPr lang="ru-RU" dirty="0" smtClean="0"/>
              <a:t> </a:t>
            </a:r>
            <a:r>
              <a:rPr lang="ru-RU" dirty="0" err="1" smtClean="0"/>
              <a:t>відмінності</a:t>
            </a:r>
            <a:r>
              <a:rPr lang="ru-RU" dirty="0" smtClean="0"/>
              <a:t> за </a:t>
            </a:r>
            <a:r>
              <a:rPr lang="ru-RU" dirty="0" err="1" smtClean="0"/>
              <a:t>співвідношенням</a:t>
            </a:r>
            <a:r>
              <a:rPr lang="ru-RU" dirty="0" smtClean="0"/>
              <a:t> голосу та шуму у </a:t>
            </a:r>
            <a:r>
              <a:rPr lang="ru-RU" dirty="0" err="1" smtClean="0"/>
              <a:t>групах</a:t>
            </a:r>
            <a:r>
              <a:rPr lang="ru-RU" dirty="0" smtClean="0"/>
              <a:t> </a:t>
            </a:r>
            <a:r>
              <a:rPr lang="ru-RU" dirty="0" err="1" smtClean="0"/>
              <a:t>дзвінких</a:t>
            </a:r>
            <a:r>
              <a:rPr lang="ru-RU" dirty="0" smtClean="0"/>
              <a:t> і глухих </a:t>
            </a:r>
            <a:r>
              <a:rPr lang="ru-RU" dirty="0" err="1" smtClean="0"/>
              <a:t>звуків</a:t>
            </a:r>
            <a:r>
              <a:rPr lang="ru-RU" dirty="0" smtClean="0"/>
              <a:t> </a:t>
            </a:r>
            <a:r>
              <a:rPr lang="ru-RU" dirty="0" err="1" smtClean="0"/>
              <a:t>української</a:t>
            </a:r>
            <a:r>
              <a:rPr lang="ru-RU" dirty="0" smtClean="0"/>
              <a:t> </a:t>
            </a:r>
            <a:r>
              <a:rPr lang="ru-RU" dirty="0" err="1" smtClean="0"/>
              <a:t>мови</a:t>
            </a:r>
            <a:r>
              <a:rPr lang="ru-RU" dirty="0" smtClean="0"/>
              <a:t>». 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починати</a:t>
            </a:r>
            <a:r>
              <a:rPr lang="ru-RU" dirty="0" smtClean="0"/>
              <a:t> </a:t>
            </a:r>
            <a:r>
              <a:rPr lang="ru-RU" dirty="0" err="1" smtClean="0"/>
              <a:t>відпрацювання</a:t>
            </a:r>
            <a:r>
              <a:rPr lang="ru-RU" dirty="0" smtClean="0"/>
              <a:t> </a:t>
            </a:r>
            <a:r>
              <a:rPr lang="ru-RU" dirty="0" err="1" smtClean="0"/>
              <a:t>вимови</a:t>
            </a:r>
            <a:r>
              <a:rPr lang="ru-RU" dirty="0" smtClean="0"/>
              <a:t> </a:t>
            </a:r>
            <a:r>
              <a:rPr lang="ru-RU" dirty="0" err="1" smtClean="0"/>
              <a:t>співвідносних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китайськими</a:t>
            </a:r>
            <a:r>
              <a:rPr lang="ru-RU" dirty="0" smtClean="0"/>
              <a:t> </a:t>
            </a:r>
            <a:r>
              <a:rPr lang="ru-RU" dirty="0" err="1" smtClean="0"/>
              <a:t>твердих</a:t>
            </a:r>
            <a:r>
              <a:rPr lang="ru-RU" dirty="0" smtClean="0"/>
              <a:t> </a:t>
            </a:r>
            <a:r>
              <a:rPr lang="ru-RU" dirty="0" err="1" smtClean="0"/>
              <a:t>звуків</a:t>
            </a:r>
            <a:r>
              <a:rPr lang="ru-RU" dirty="0" smtClean="0"/>
              <a:t> </a:t>
            </a:r>
          </a:p>
          <a:p>
            <a:pPr marL="0" indent="228600" algn="just">
              <a:spcBef>
                <a:spcPts val="0"/>
              </a:spcBef>
            </a:pPr>
            <a:r>
              <a:rPr lang="ru-RU" dirty="0" smtClean="0"/>
              <a:t> </a:t>
            </a:r>
            <a:r>
              <a:rPr lang="ru-RU" dirty="0"/>
              <a:t>[п], [т], [к], [с], [ш], [ф], [х], [ц</a:t>
            </a:r>
            <a:r>
              <a:rPr lang="ru-RU" dirty="0" smtClean="0"/>
              <a:t>], а </a:t>
            </a:r>
            <a:r>
              <a:rPr lang="ru-RU" dirty="0" err="1" smtClean="0"/>
              <a:t>потім</a:t>
            </a:r>
            <a:r>
              <a:rPr lang="ru-RU" dirty="0" smtClean="0"/>
              <a:t> перейти до </a:t>
            </a:r>
            <a:r>
              <a:rPr lang="ru-RU" dirty="0" err="1" smtClean="0"/>
              <a:t>розрізнення</a:t>
            </a:r>
            <a:r>
              <a:rPr lang="ru-RU" dirty="0" smtClean="0"/>
              <a:t> </a:t>
            </a:r>
            <a:r>
              <a:rPr lang="ru-RU" dirty="0"/>
              <a:t>[с] </a:t>
            </a:r>
            <a:r>
              <a:rPr lang="ru-RU" dirty="0" smtClean="0"/>
              <a:t>і </a:t>
            </a:r>
            <a:r>
              <a:rPr lang="ru-RU" dirty="0"/>
              <a:t>[ц], [с] </a:t>
            </a:r>
            <a:r>
              <a:rPr lang="ru-RU" dirty="0" smtClean="0"/>
              <a:t>і </a:t>
            </a:r>
            <a:r>
              <a:rPr lang="ru-RU" dirty="0"/>
              <a:t>[ш</a:t>
            </a:r>
            <a:r>
              <a:rPr lang="ru-RU" dirty="0" smtClean="0"/>
              <a:t>]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79550" y="257577"/>
            <a:ext cx="5795492" cy="5919386"/>
          </a:xfrm>
        </p:spPr>
        <p:txBody>
          <a:bodyPr>
            <a:noAutofit/>
          </a:bodyPr>
          <a:lstStyle/>
          <a:p>
            <a:pPr marL="0" indent="228600" algn="just">
              <a:spcBef>
                <a:spcPts val="0"/>
              </a:spcBef>
            </a:pPr>
            <a:r>
              <a:rPr lang="uk-UA" sz="3200" dirty="0"/>
              <a:t>Формування фонетичних навичок починається з «перебудови» звичної артикуляції спочатку за допомогою встановлення схожості, а потім відмінностей у вимові звуків рідної та цільової мов, з розвитку фонематичного слуху, а також зі шліфування техніки вимови «чужих» звуків у слові, словосполученні, реченні. Наступним кроком стає сприймання мовленнєвого потоку та вихід у нього в процесі </a:t>
            </a:r>
            <a:r>
              <a:rPr lang="uk-UA" sz="3200" dirty="0" smtClean="0"/>
              <a:t>говоріння </a:t>
            </a:r>
            <a:r>
              <a:rPr lang="uk-UA" sz="3200" dirty="0"/>
              <a:t>та читання</a:t>
            </a:r>
            <a:r>
              <a:rPr lang="uk-UA" sz="3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5391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69701" y="412125"/>
            <a:ext cx="10895527" cy="6027312"/>
          </a:xfrm>
        </p:spPr>
        <p:txBody>
          <a:bodyPr>
            <a:normAutofit/>
          </a:bodyPr>
          <a:lstStyle/>
          <a:p>
            <a:pPr indent="228600" algn="just"/>
            <a:r>
              <a:rPr lang="uk-UA" dirty="0"/>
              <a:t>Опанування інтонацією передбачає формування </a:t>
            </a:r>
            <a:r>
              <a:rPr lang="uk-UA" dirty="0" err="1"/>
              <a:t>аудитивних</a:t>
            </a:r>
            <a:r>
              <a:rPr lang="uk-UA" dirty="0"/>
              <a:t> навичок сприйняття її інтонаційних контурів з подальшим їх відтворенням у процесі говоріння та читання. Перед викладачами, які працюють з іноземними студентами, постає завдання ознайомлення їх зі складовими української інтонаційної системи – </a:t>
            </a:r>
            <a:r>
              <a:rPr lang="uk-UA" b="1" dirty="0"/>
              <a:t>мелодикою, </a:t>
            </a:r>
            <a:r>
              <a:rPr lang="uk-UA" b="1" dirty="0" err="1"/>
              <a:t>паузацією</a:t>
            </a:r>
            <a:r>
              <a:rPr lang="uk-UA" b="1" dirty="0"/>
              <a:t>, гучністю, наголосом, тембром, ритмом. </a:t>
            </a:r>
            <a:endParaRPr lang="uk-UA" b="1" dirty="0" smtClean="0"/>
          </a:p>
          <a:p>
            <a:pPr indent="228600" algn="just"/>
            <a:r>
              <a:rPr lang="uk-UA" dirty="0" smtClean="0"/>
              <a:t>Оскільки </a:t>
            </a:r>
            <a:r>
              <a:rPr lang="uk-UA" dirty="0"/>
              <a:t>інтонаційні навички – мовленнєві, </a:t>
            </a:r>
            <a:r>
              <a:rPr lang="uk-UA" dirty="0" err="1"/>
              <a:t>інофони</a:t>
            </a:r>
            <a:r>
              <a:rPr lang="uk-UA" dirty="0"/>
              <a:t> повинні усвідомлювати, що втілення комунікативного наміру у кожному конкретному випадку залежить від того, як компоненти інтонації поєднуються та взаємодіють між собою і яка інтонаційна функція є провідною.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61954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43189" y="695459"/>
            <a:ext cx="10317016" cy="5481504"/>
          </a:xfrm>
        </p:spPr>
        <p:txBody>
          <a:bodyPr>
            <a:normAutofit/>
          </a:bodyPr>
          <a:lstStyle/>
          <a:p>
            <a:pPr indent="228600" algn="just"/>
            <a:r>
              <a:rPr lang="uk-UA" sz="4000" dirty="0"/>
              <a:t>Крім того варто пам’ятати, що засвоєння української мови та її інтонації, зокрема, відбувається в умовах дії </a:t>
            </a:r>
            <a:r>
              <a:rPr lang="uk-UA" sz="4000" b="1" dirty="0"/>
              <a:t>міжмовної інтерференції</a:t>
            </a:r>
            <a:r>
              <a:rPr lang="uk-UA" sz="4000" dirty="0"/>
              <a:t>, яка яскраво виявляється на рівні інтонаційного оформлення. </a:t>
            </a:r>
            <a:r>
              <a:rPr lang="uk-UA" sz="4000" dirty="0" err="1"/>
              <a:t>Інофонові</a:t>
            </a:r>
            <a:r>
              <a:rPr lang="uk-UA" sz="4000" dirty="0"/>
              <a:t> значно важче свідомо керувати інтонацією цільової мови через високий ступінь автоматизованості інтонаційних навичок рідної.</a:t>
            </a:r>
          </a:p>
        </p:txBody>
      </p:sp>
    </p:spTree>
    <p:extLst>
      <p:ext uri="{BB962C8B-B14F-4D97-AF65-F5344CB8AC3E}">
        <p14:creationId xmlns:p14="http://schemas.microsoft.com/office/powerpoint/2010/main" val="3325096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04552" y="734096"/>
            <a:ext cx="10355653" cy="5442867"/>
          </a:xfrm>
        </p:spPr>
        <p:txBody>
          <a:bodyPr>
            <a:normAutofit/>
          </a:bodyPr>
          <a:lstStyle/>
          <a:p>
            <a:pPr indent="228600" algn="just"/>
            <a:r>
              <a:rPr lang="uk-UA" sz="3600" dirty="0"/>
              <a:t>Несформовані на початковому етапі інтонаційні навички спричинятимуть безліч труднощів у спілкуванні </a:t>
            </a:r>
            <a:r>
              <a:rPr lang="uk-UA" sz="3600" dirty="0" err="1"/>
              <a:t>інофонів</a:t>
            </a:r>
            <a:r>
              <a:rPr lang="uk-UA" sz="3600" dirty="0"/>
              <a:t> з носіями мови, гальмуватимуть успішне виконання навчальних, а потім і професійних завдань, на всіх етапах засвоєння української мови та користування нею.</a:t>
            </a:r>
          </a:p>
          <a:p>
            <a:pPr indent="228600" algn="just"/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020201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6824" y="734096"/>
            <a:ext cx="10703382" cy="5576552"/>
          </a:xfrm>
        </p:spPr>
        <p:txBody>
          <a:bodyPr>
            <a:normAutofit/>
          </a:bodyPr>
          <a:lstStyle/>
          <a:p>
            <a:pPr indent="228600" algn="just"/>
            <a:r>
              <a:rPr lang="uk-UA" sz="3200" dirty="0"/>
              <a:t>У процесі навчання української мови </a:t>
            </a:r>
            <a:r>
              <a:rPr lang="uk-UA" sz="3200" dirty="0" err="1"/>
              <a:t>інофонам</a:t>
            </a:r>
            <a:r>
              <a:rPr lang="uk-UA" sz="3200" dirty="0"/>
              <a:t> потрібні чіткі і, якщо можна так висловитися, «універсальні» настанови на те, яке саме інтонаційне оформлення краще застосувати, щоб висловити основне комунікативне значення. Педагогічно орієнтовані інтонаційні класифікації для різних мов розробили </a:t>
            </a:r>
            <a:r>
              <a:rPr lang="uk-UA" sz="3200" b="1" dirty="0" err="1"/>
              <a:t>Г.Палмер</a:t>
            </a:r>
            <a:r>
              <a:rPr lang="uk-UA" sz="3200" b="1" dirty="0"/>
              <a:t>, </a:t>
            </a:r>
            <a:r>
              <a:rPr lang="uk-UA" sz="3200" b="1" dirty="0" err="1"/>
              <a:t>Р.Кінгдон</a:t>
            </a:r>
            <a:r>
              <a:rPr lang="uk-UA" sz="3200" b="1" dirty="0"/>
              <a:t>, </a:t>
            </a:r>
            <a:r>
              <a:rPr lang="uk-UA" sz="3200" b="1" dirty="0" err="1"/>
              <a:t>А.Гімсон</a:t>
            </a:r>
            <a:r>
              <a:rPr lang="uk-UA" sz="3200" b="1" dirty="0"/>
              <a:t>, </a:t>
            </a:r>
            <a:r>
              <a:rPr lang="uk-UA" sz="3200" b="1" dirty="0" err="1"/>
              <a:t>Е.Шток</a:t>
            </a:r>
            <a:r>
              <a:rPr lang="uk-UA" sz="3200" b="1" dirty="0"/>
              <a:t>, </a:t>
            </a:r>
            <a:r>
              <a:rPr lang="uk-UA" sz="3200" b="1" dirty="0" err="1"/>
              <a:t>П.Делатр</a:t>
            </a:r>
            <a:r>
              <a:rPr lang="uk-UA" sz="3200" b="1" dirty="0"/>
              <a:t>, </a:t>
            </a:r>
            <a:r>
              <a:rPr lang="uk-UA" sz="3200" b="1" dirty="0" err="1"/>
              <a:t>О.Бризгунова</a:t>
            </a:r>
            <a:r>
              <a:rPr lang="uk-UA" sz="3200" b="1" dirty="0"/>
              <a:t> </a:t>
            </a:r>
            <a:r>
              <a:rPr lang="uk-UA" sz="3200" dirty="0"/>
              <a:t>та ін. </a:t>
            </a:r>
            <a:endParaRPr lang="uk-UA" sz="3200" dirty="0" smtClean="0"/>
          </a:p>
          <a:p>
            <a:pPr indent="228600" algn="just"/>
            <a:endParaRPr lang="uk-UA" sz="3200" dirty="0" smtClean="0"/>
          </a:p>
          <a:p>
            <a:pPr indent="228600" algn="just"/>
            <a:r>
              <a:rPr lang="uk-UA" sz="3200" dirty="0" smtClean="0"/>
              <a:t>У </a:t>
            </a:r>
            <a:r>
              <a:rPr lang="uk-UA" sz="3200" dirty="0"/>
              <a:t>викладанні української мови як іноземної (УМІ), зазвичай, послуговуються системою інтонаційних конструкцій </a:t>
            </a:r>
            <a:r>
              <a:rPr lang="uk-UA" sz="3200" b="1" dirty="0"/>
              <a:t>(ІК)</a:t>
            </a:r>
            <a:r>
              <a:rPr lang="uk-UA" sz="3200" dirty="0"/>
              <a:t>, яку запропонувала </a:t>
            </a:r>
            <a:r>
              <a:rPr lang="uk-UA" sz="3200" b="1" dirty="0" err="1"/>
              <a:t>О.Бризгунова</a:t>
            </a:r>
            <a:r>
              <a:rPr lang="uk-UA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09404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Шаблон в оформлении «Облачный шкипер»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665955_TF03460508.potx" id="{5DFBD78C-123E-43C4-B1D8-C87BD0916EA4}" vid="{61EFFEBC-D632-4584-AAF5-CCDDDB225785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DD01B8-816B-49B7-8C81-03AB51D87C54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40262f94-9f35-4ac3-9a90-690165a166b7"/>
    <ds:schemaRef ds:uri="a4f35948-e619-41b3-aa29-22878b09cfd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253D857-4181-4777-8893-6E45A690F9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24FD56-CE1B-42FC-9E83-BFBF160724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Слайды в оформлении «Облачный шкипер»</Template>
  <TotalTime>1904</TotalTime>
  <Words>1856</Words>
  <Application>Microsoft Office PowerPoint</Application>
  <PresentationFormat>Широкоэкранный</PresentationFormat>
  <Paragraphs>195</Paragraphs>
  <Slides>32</Slides>
  <Notes>5</Notes>
  <HiddenSlides>0</HiddenSlides>
  <MMClips>2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6" baseType="lpstr">
      <vt:lpstr>Arial</vt:lpstr>
      <vt:lpstr>Calibri</vt:lpstr>
      <vt:lpstr>Cambria</vt:lpstr>
      <vt:lpstr>Шаблон в оформлении «Облачный шкипер»</vt:lpstr>
      <vt:lpstr>ФОРМУВАННЯ ФОНЕТИЧНИХ ТА ІНТОНАЦІЙНИХ НАВИЧОК ПІД ЧАС ВИВЧЕННЯ УКРАЇНСЬКОЇ МОВИ ІНОЗМНИМИ СТУДЕНТАМИ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Інтонаційні конструкції (ІК), виокремлені  О. Бризгуновою. Типові вживання </vt:lpstr>
      <vt:lpstr>Інтонаційні конструкції (ІК), виокремлені  О. Бризгуновою. Типові вживання </vt:lpstr>
      <vt:lpstr>Інтонаційні конструкції (ІК), виокремлені  О. Бризгуновою. Типові вживання</vt:lpstr>
      <vt:lpstr>Інтонаційні конструкції (ІК), виокремлені  О. Бризгуновою. Типові вживання</vt:lpstr>
      <vt:lpstr>Інтонаційні конструкції (ІК), виокремлені  О. Бризгуновою. Типові вживання</vt:lpstr>
      <vt:lpstr>Інтонаційні конструкції (ІК), виокремлені  О. Бризгуновою. Типові вживання</vt:lpstr>
      <vt:lpstr>Інтонаційні конструкції (ІК), виокремлені  О. Бризгуновою. Типові вживання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Завдання 7. Читайте запропоновані скоромовки, як реплики в діалозі: мовець запитує, сумнівається, стверджує, а слухач, розуміючи мету й інтонацію репліки співрозмовника, відповідає йому.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ФОРМУВАННЯ ФОНЕТИЧНИХ ТА ІНТОНАЦІЙНИХ НАВИЧОК ПІД ЧАС ВИВЧЕННЯ УКРАЇНСЬКОЇ МОВИ ІНОЗМНИМИ СТУДЕНТАМИ</dc:title>
  <dc:creator>Myroslava</dc:creator>
  <cp:lastModifiedBy>sony</cp:lastModifiedBy>
  <cp:revision>53</cp:revision>
  <dcterms:created xsi:type="dcterms:W3CDTF">2018-10-20T11:42:56Z</dcterms:created>
  <dcterms:modified xsi:type="dcterms:W3CDTF">2018-11-21T21:59:18Z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74062900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